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sldIdLst>
    <p:sldId id="306" r:id="rId2"/>
    <p:sldId id="417" r:id="rId3"/>
    <p:sldId id="308" r:id="rId4"/>
    <p:sldId id="333" r:id="rId5"/>
    <p:sldId id="334" r:id="rId6"/>
    <p:sldId id="335" r:id="rId7"/>
    <p:sldId id="336" r:id="rId8"/>
    <p:sldId id="332" r:id="rId9"/>
    <p:sldId id="418" r:id="rId10"/>
    <p:sldId id="420" r:id="rId11"/>
    <p:sldId id="421" r:id="rId12"/>
    <p:sldId id="311" r:id="rId13"/>
    <p:sldId id="312" r:id="rId14"/>
    <p:sldId id="351" r:id="rId15"/>
    <p:sldId id="353" r:id="rId16"/>
    <p:sldId id="354" r:id="rId17"/>
    <p:sldId id="355" r:id="rId18"/>
    <p:sldId id="356" r:id="rId19"/>
    <p:sldId id="357" r:id="rId20"/>
    <p:sldId id="358" r:id="rId21"/>
    <p:sldId id="364" r:id="rId22"/>
    <p:sldId id="359" r:id="rId23"/>
    <p:sldId id="360" r:id="rId24"/>
    <p:sldId id="365" r:id="rId25"/>
    <p:sldId id="361" r:id="rId26"/>
    <p:sldId id="366" r:id="rId27"/>
    <p:sldId id="367" r:id="rId28"/>
    <p:sldId id="382" r:id="rId29"/>
    <p:sldId id="371" r:id="rId30"/>
    <p:sldId id="372" r:id="rId31"/>
    <p:sldId id="383" r:id="rId32"/>
    <p:sldId id="384" r:id="rId33"/>
    <p:sldId id="385" r:id="rId34"/>
    <p:sldId id="373" r:id="rId35"/>
    <p:sldId id="404" r:id="rId36"/>
    <p:sldId id="381" r:id="rId37"/>
    <p:sldId id="386" r:id="rId38"/>
    <p:sldId id="380" r:id="rId39"/>
    <p:sldId id="387" r:id="rId40"/>
    <p:sldId id="416" r:id="rId41"/>
    <p:sldId id="402" r:id="rId42"/>
    <p:sldId id="396" r:id="rId43"/>
    <p:sldId id="422" r:id="rId44"/>
    <p:sldId id="400" r:id="rId45"/>
    <p:sldId id="423" r:id="rId46"/>
    <p:sldId id="406" r:id="rId4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6482" autoAdjust="0"/>
  </p:normalViewPr>
  <p:slideViewPr>
    <p:cSldViewPr>
      <p:cViewPr>
        <p:scale>
          <a:sx n="80" d="100"/>
          <a:sy n="80" d="100"/>
        </p:scale>
        <p:origin x="-1863" y="-4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30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31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23303-C526-40E2-924E-9CBA0C6416F8}" type="slidenum">
              <a:rPr lang="en-US"/>
              <a:pPr/>
              <a:t>34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2E24-335B-444C-A392-86CF95EC0415}" type="slidenum">
              <a:rPr lang="en-US"/>
              <a:pPr/>
              <a:t>37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30275" y="750888"/>
            <a:ext cx="4935538" cy="37020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Ale </a:t>
            </a:r>
            <a:r>
              <a:rPr lang="en-US" dirty="0" err="1" smtClean="0"/>
              <a:t>samozrejme</a:t>
            </a:r>
            <a:r>
              <a:rPr lang="en-US" dirty="0" smtClean="0"/>
              <a:t> </a:t>
            </a:r>
            <a:r>
              <a:rPr lang="en-US" dirty="0" err="1" smtClean="0"/>
              <a:t>nechceme</a:t>
            </a:r>
            <a:r>
              <a:rPr lang="en-US" dirty="0" smtClean="0"/>
              <a:t> </a:t>
            </a:r>
            <a:r>
              <a:rPr lang="en-US" dirty="0" err="1" smtClean="0"/>
              <a:t>nase</a:t>
            </a:r>
            <a:r>
              <a:rPr lang="en-US" dirty="0" smtClean="0"/>
              <a:t> know-how </a:t>
            </a:r>
            <a:r>
              <a:rPr lang="en-US" dirty="0" err="1" smtClean="0"/>
              <a:t>pouze</a:t>
            </a:r>
            <a:r>
              <a:rPr lang="en-US" dirty="0" smtClean="0"/>
              <a:t> </a:t>
            </a:r>
            <a:r>
              <a:rPr lang="en-US" dirty="0" err="1" smtClean="0"/>
              <a:t>vyvazet</a:t>
            </a:r>
            <a:r>
              <a:rPr lang="en-US" dirty="0" smtClean="0"/>
              <a:t> </a:t>
            </a:r>
            <a:r>
              <a:rPr lang="en-US" dirty="0" err="1" smtClean="0"/>
              <a:t>ven</a:t>
            </a:r>
            <a:r>
              <a:rPr lang="en-US" dirty="0" smtClean="0"/>
              <a:t> a proto </a:t>
            </a:r>
            <a:r>
              <a:rPr lang="en-US" dirty="0" err="1" smtClean="0"/>
              <a:t>jsme</a:t>
            </a:r>
            <a:r>
              <a:rPr lang="en-US" dirty="0" smtClean="0"/>
              <a:t> </a:t>
            </a:r>
            <a:r>
              <a:rPr lang="en-US" dirty="0" err="1" smtClean="0"/>
              <a:t>zalozili</a:t>
            </a:r>
            <a:r>
              <a:rPr lang="en-US" dirty="0" smtClean="0"/>
              <a:t> </a:t>
            </a:r>
            <a:r>
              <a:rPr lang="en-US" dirty="0" err="1" smtClean="0"/>
              <a:t>domaci</a:t>
            </a:r>
            <a:r>
              <a:rPr lang="en-US" dirty="0" smtClean="0"/>
              <a:t> </a:t>
            </a:r>
            <a:r>
              <a:rPr lang="en-US" dirty="0" err="1" smtClean="0"/>
              <a:t>firmu</a:t>
            </a:r>
            <a:r>
              <a:rPr lang="en-US" dirty="0" smtClean="0"/>
              <a:t>, </a:t>
            </a:r>
            <a:r>
              <a:rPr lang="en-US" dirty="0" err="1" smtClean="0"/>
              <a:t>ktera</a:t>
            </a:r>
            <a:r>
              <a:rPr lang="en-US" dirty="0" smtClean="0"/>
              <a:t> </a:t>
            </a:r>
            <a:r>
              <a:rPr lang="en-US" dirty="0" err="1" smtClean="0"/>
              <a:t>vyviji</a:t>
            </a:r>
            <a:r>
              <a:rPr lang="en-US" dirty="0" smtClean="0"/>
              <a:t> </a:t>
            </a:r>
            <a:r>
              <a:rPr lang="en-US" dirty="0" err="1" smtClean="0"/>
              <a:t>renderovaci</a:t>
            </a:r>
            <a:r>
              <a:rPr lang="en-US" dirty="0" smtClean="0"/>
              <a:t> software </a:t>
            </a:r>
            <a:r>
              <a:rPr lang="en-US" dirty="0" err="1" smtClean="0"/>
              <a:t>jmenem</a:t>
            </a:r>
            <a:r>
              <a:rPr lang="en-US" dirty="0" smtClean="0"/>
              <a:t> Corona Renderer.</a:t>
            </a:r>
          </a:p>
          <a:p>
            <a:r>
              <a:rPr lang="en-US" dirty="0" err="1" smtClean="0"/>
              <a:t>Hlavnim</a:t>
            </a:r>
            <a:r>
              <a:rPr lang="en-US" dirty="0" smtClean="0"/>
              <a:t> </a:t>
            </a:r>
            <a:r>
              <a:rPr lang="en-US" dirty="0" err="1" smtClean="0"/>
              <a:t>vyvojarem</a:t>
            </a:r>
            <a:r>
              <a:rPr lang="en-US" dirty="0" smtClean="0"/>
              <a:t> a </a:t>
            </a:r>
            <a:r>
              <a:rPr lang="en-US" dirty="0" err="1" smtClean="0"/>
              <a:t>tahounem</a:t>
            </a:r>
            <a:r>
              <a:rPr lang="en-US" dirty="0" smtClean="0"/>
              <a:t> </a:t>
            </a:r>
            <a:r>
              <a:rPr lang="en-US" dirty="0" err="1" smtClean="0"/>
              <a:t>tohoto</a:t>
            </a:r>
            <a:r>
              <a:rPr lang="en-US" dirty="0" smtClean="0"/>
              <a:t> </a:t>
            </a:r>
            <a:r>
              <a:rPr lang="en-US" dirty="0" err="1" smtClean="0"/>
              <a:t>projektu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byvaly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doktorand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fotce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5.jpeg"/><Relationship Id="rId11" Type="http://schemas.openxmlformats.org/officeDocument/2006/relationships/image" Target="../media/image57.jpeg"/><Relationship Id="rId5" Type="http://schemas.openxmlformats.org/officeDocument/2006/relationships/image" Target="../media/image54.jpeg"/><Relationship Id="rId10" Type="http://schemas.openxmlformats.org/officeDocument/2006/relationships/image" Target="../media/image56.jpeg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2.wmf"/><Relationship Id="rId3" Type="http://schemas.openxmlformats.org/officeDocument/2006/relationships/image" Target="../media/image54.jpeg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59.wmf"/><Relationship Id="rId12" Type="http://schemas.openxmlformats.org/officeDocument/2006/relationships/image" Target="../media/image57.jpeg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8.jpeg"/><Relationship Id="rId24" Type="http://schemas.openxmlformats.org/officeDocument/2006/relationships/image" Target="../media/image65.wmf"/><Relationship Id="rId5" Type="http://schemas.openxmlformats.org/officeDocument/2006/relationships/image" Target="../media/image56.jpeg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55.jpeg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66.jpe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 </a:t>
            </a:r>
            <a:br>
              <a:rPr lang="cs-CZ" b="1" dirty="0" smtClean="0"/>
            </a:br>
            <a:r>
              <a:rPr lang="en-US" b="1" dirty="0" smtClean="0"/>
              <a:t>Rendering equation and its solution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unwinding of the RE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Angular form of the RE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 smtClean="0"/>
              <a:t>To calculate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</a:t>
            </a:r>
            <a:r>
              <a:rPr lang="en-US" dirty="0" smtClean="0"/>
              <a:t>, we need </a:t>
            </a:r>
            <a:r>
              <a:rPr lang="en-US" dirty="0" smtClean="0"/>
              <a:t>to calculate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’</a:t>
            </a:r>
            <a:r>
              <a:rPr lang="cs-CZ" dirty="0" smtClean="0">
                <a:latin typeface="Symbol" pitchFamily="18" charset="2"/>
              </a:rPr>
              <a:t>), -w</a:t>
            </a:r>
            <a:r>
              <a:rPr lang="cs-CZ" dirty="0" smtClean="0"/>
              <a:t>’</a:t>
            </a:r>
            <a:r>
              <a:rPr lang="cs-CZ" dirty="0" smtClean="0">
                <a:latin typeface="Symbol" pitchFamily="18" charset="2"/>
              </a:rPr>
              <a:t>) </a:t>
            </a:r>
            <a:r>
              <a:rPr lang="en-US" dirty="0" smtClean="0"/>
              <a:t>for all directions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’ </a:t>
            </a:r>
            <a:r>
              <a:rPr lang="en-US" dirty="0" smtClean="0"/>
              <a:t>around the point </a:t>
            </a:r>
            <a:r>
              <a:rPr lang="cs-CZ" b="1" dirty="0" smtClean="0"/>
              <a:t>x</a:t>
            </a:r>
            <a:endParaRPr lang="cs-CZ" dirty="0">
              <a:latin typeface="Symbol" pitchFamily="18" charset="2"/>
            </a:endParaRPr>
          </a:p>
          <a:p>
            <a:r>
              <a:rPr lang="en-US" dirty="0"/>
              <a:t>F</a:t>
            </a:r>
            <a:r>
              <a:rPr lang="en-US" dirty="0" smtClean="0"/>
              <a:t>or the calculation of each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 smtClean="0">
                <a:latin typeface="Symbol" pitchFamily="18" charset="2"/>
              </a:rPr>
              <a:t>)</a:t>
            </a:r>
            <a:r>
              <a:rPr lang="en-US" dirty="0" smtClean="0">
                <a:latin typeface="Symbol" pitchFamily="18" charset="2"/>
              </a:rPr>
              <a:t>,</a:t>
            </a:r>
            <a:r>
              <a:rPr lang="en-US" dirty="0" smtClean="0"/>
              <a:t> we need </a:t>
            </a:r>
            <a:r>
              <a:rPr lang="en-US" dirty="0" smtClean="0"/>
              <a:t>to do the same thing </a:t>
            </a:r>
            <a:r>
              <a:rPr lang="en-US" dirty="0" smtClean="0"/>
              <a:t>recursively,</a:t>
            </a:r>
            <a:endParaRPr lang="cs-CZ" dirty="0">
              <a:latin typeface="Symbol" pitchFamily="18" charset="2"/>
            </a:endParaRPr>
          </a:p>
          <a:p>
            <a:r>
              <a:rPr lang="en-US" dirty="0" smtClean="0"/>
              <a:t>etc.</a:t>
            </a:r>
            <a:endParaRPr lang="cs-CZ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33375" y="2108200"/>
          <a:ext cx="8407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9" name="Rovnice" r:id="rId3" imgW="4140200" imgH="393700" progId="Equation.3">
                  <p:embed/>
                </p:oleObj>
              </mc:Choice>
              <mc:Fallback>
                <p:oleObj name="Rovnice" r:id="rId3" imgW="4140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108200"/>
                        <a:ext cx="8407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56200" y="609282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7677150" y="472440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5229225" y="45815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6237288" y="522922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5229225" y="4941888"/>
            <a:ext cx="2447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6237288" y="5908675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6092825" y="5949950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237288" y="602138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6205538" y="5884863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6040438" y="6042025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7605713" y="5229225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7499350" y="5224463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7443788" y="5224463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7566025" y="5032375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7470775" y="5124450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6067425" y="6067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Gabriola" pitchFamily="82" charset="0"/>
              </a:rPr>
              <a:t>x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669088" y="5373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</a:t>
            </a:r>
            <a:endParaRPr lang="cs-CZ">
              <a:latin typeface="Arial" charset="0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648575" y="501332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,</a:t>
            </a:r>
            <a:r>
              <a:rPr lang="en-US" dirty="0" smtClean="0">
                <a:latin typeface="Symbol" pitchFamily="18" charset="2"/>
              </a:rPr>
              <a:t> w</a:t>
            </a:r>
            <a:r>
              <a:rPr lang="en-US" dirty="0" smtClean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175375" y="47625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’’</a:t>
            </a:r>
            <a:endParaRPr lang="cs-CZ">
              <a:latin typeface="Arial" charset="0"/>
            </a:endParaRPr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5373688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9938" y="5734050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5084763" y="55165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Arial" charset="0"/>
              </a:rPr>
              <a:t>o</a:t>
            </a:r>
            <a:endParaRPr lang="cs-CZ" baseline="-25000" dirty="0">
              <a:latin typeface="Arial" charset="0"/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787775" y="4724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j-lt"/>
              </a:rPr>
              <a:t>r( </a:t>
            </a:r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 err="1">
                <a:latin typeface="+mj-lt"/>
              </a:rPr>
              <a:t>x</a:t>
            </a:r>
            <a:r>
              <a:rPr lang="en-US" dirty="0" err="1">
                <a:latin typeface="+mj-lt"/>
              </a:rPr>
              <a:t>,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+mj-lt"/>
              </a:rPr>
              <a:t>’)</a:t>
            </a:r>
            <a:endParaRPr lang="cs-CZ" dirty="0">
              <a:latin typeface="+mj-lt"/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086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 tracing, v. </a:t>
            </a:r>
            <a:r>
              <a:rPr lang="en-US" dirty="0" smtClean="0"/>
              <a:t>zero  (recursive form)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getLi</a:t>
            </a:r>
            <a:r>
              <a:rPr lang="en-US" sz="2000" b="1" dirty="0" smtClean="0"/>
              <a:t> 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y</a:t>
            </a:r>
            <a:r>
              <a:rPr lang="en-US" sz="2000" dirty="0" smtClean="0"/>
              <a:t> = </a:t>
            </a:r>
            <a:r>
              <a:rPr lang="en-US" sz="2000" dirty="0" err="1" smtClean="0"/>
              <a:t>traceRay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l-GR" sz="2000" dirty="0" smtClean="0"/>
              <a:t>ω)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dirty="0" smtClean="0"/>
              <a:t>return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Le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 + </a:t>
            </a:r>
            <a:r>
              <a:rPr lang="cs-CZ" sz="2000" dirty="0" smtClean="0"/>
              <a:t>			// </a:t>
            </a:r>
            <a:r>
              <a:rPr lang="cs-CZ" sz="2000" dirty="0" err="1" smtClean="0"/>
              <a:t>emitted</a:t>
            </a:r>
            <a:r>
              <a:rPr lang="cs-CZ" sz="2000" dirty="0" smtClean="0"/>
              <a:t> radiance</a:t>
            </a:r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Lr</a:t>
            </a:r>
            <a:r>
              <a:rPr lang="cs-CZ" sz="2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</a:t>
            </a:r>
            <a:r>
              <a:rPr lang="cs-CZ" sz="2000" dirty="0" smtClean="0"/>
              <a:t>			// </a:t>
            </a:r>
            <a:r>
              <a:rPr lang="cs-CZ" sz="2000" dirty="0" err="1" smtClean="0"/>
              <a:t>reflected</a:t>
            </a:r>
            <a:r>
              <a:rPr lang="cs-CZ" sz="2000" dirty="0" smtClean="0"/>
              <a:t> radiance</a:t>
            </a:r>
            <a:endParaRPr lang="el-GR" sz="20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Lr</a:t>
            </a:r>
            <a:r>
              <a:rPr lang="en-US" sz="2000" b="1" dirty="0" smtClean="0"/>
              <a:t>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l-GR" sz="2000" dirty="0" smtClean="0"/>
              <a:t>ω′ = </a:t>
            </a:r>
            <a:r>
              <a:rPr lang="cs-CZ" sz="2000" dirty="0" err="1" smtClean="0"/>
              <a:t>genU</a:t>
            </a:r>
            <a:r>
              <a:rPr lang="en-US" sz="2000" dirty="0" err="1" smtClean="0"/>
              <a:t>niformHemisphereRandom</a:t>
            </a:r>
            <a:r>
              <a:rPr lang="cs-CZ" sz="2000" dirty="0" err="1" smtClean="0"/>
              <a:t>Dir</a:t>
            </a:r>
            <a:r>
              <a:rPr lang="en-US" sz="2000" dirty="0" smtClean="0"/>
              <a:t>(</a:t>
            </a:r>
            <a:r>
              <a:rPr lang="cs-CZ" sz="2000" dirty="0" smtClean="0"/>
              <a:t> </a:t>
            </a:r>
            <a:r>
              <a:rPr lang="en-US" sz="2000" b="1" dirty="0" smtClean="0"/>
              <a:t>n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)</a:t>
            </a:r>
            <a:r>
              <a:rPr lang="cs-CZ" sz="2000" dirty="0" smtClean="0"/>
              <a:t> 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return</a:t>
            </a:r>
            <a:r>
              <a:rPr lang="en-US" sz="2000" dirty="0" smtClean="0"/>
              <a:t> 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* </a:t>
            </a:r>
            <a:r>
              <a:rPr lang="en-US" sz="2000" dirty="0" err="1" smtClean="0"/>
              <a:t>brdf</a:t>
            </a:r>
            <a:r>
              <a:rPr lang="en-US" sz="2000" dirty="0" smtClean="0"/>
              <a:t>(x, </a:t>
            </a:r>
            <a:r>
              <a:rPr lang="el-GR" sz="2000" dirty="0" smtClean="0"/>
              <a:t>ω, ω′) </a:t>
            </a:r>
            <a:r>
              <a:rPr lang="en-US" sz="2000" dirty="0" smtClean="0"/>
              <a:t> </a:t>
            </a:r>
            <a:r>
              <a:rPr lang="el-GR" sz="2000" dirty="0" smtClean="0"/>
              <a:t>*</a:t>
            </a:r>
            <a:r>
              <a:rPr lang="en-US" sz="2000" dirty="0" smtClean="0"/>
              <a:t> dot(</a:t>
            </a:r>
            <a:r>
              <a:rPr lang="en-US" sz="2000" b="1" dirty="0"/>
              <a:t>n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 smtClean="0"/>
              <a:t>), </a:t>
            </a:r>
            <a:r>
              <a:rPr lang="el-GR" sz="2000" dirty="0"/>
              <a:t>ω′</a:t>
            </a:r>
            <a:r>
              <a:rPr lang="en-US" sz="2000" dirty="0" smtClean="0"/>
              <a:t>) *</a:t>
            </a:r>
            <a:r>
              <a:rPr lang="el-GR" sz="2000" dirty="0" smtClean="0"/>
              <a:t> </a:t>
            </a:r>
            <a:r>
              <a:rPr lang="en-US" sz="2000" dirty="0" err="1" smtClean="0"/>
              <a:t>getLi</a:t>
            </a:r>
            <a:r>
              <a:rPr lang="en-US" sz="2000" dirty="0" smtClean="0"/>
              <a:t>(x</a:t>
            </a:r>
            <a:r>
              <a:rPr lang="en-US" sz="2000" dirty="0" smtClean="0"/>
              <a:t>, </a:t>
            </a:r>
            <a:r>
              <a:rPr lang="el-GR" sz="2000" dirty="0" smtClean="0"/>
              <a:t>ω′)</a:t>
            </a: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2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Back to the theory:</a:t>
            </a:r>
            <a:br>
              <a:rPr lang="en-US" b="1" dirty="0" smtClean="0"/>
            </a:br>
            <a:r>
              <a:rPr lang="en-US" b="1" dirty="0" smtClean="0"/>
              <a:t>Angular </a:t>
            </a:r>
            <a:r>
              <a:rPr lang="en-US" b="1" dirty="0" smtClean="0"/>
              <a:t>and area form of the rendering equation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</a:t>
            </a:r>
            <a:r>
              <a:rPr lang="en-US" dirty="0" smtClean="0"/>
              <a:t>vs. area </a:t>
            </a:r>
            <a:r>
              <a:rPr lang="en-US" dirty="0" smtClean="0"/>
              <a:t>form of the RE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Angular form</a:t>
            </a:r>
            <a:endParaRPr lang="en-US" b="1" dirty="0"/>
          </a:p>
          <a:p>
            <a:pPr lvl="1"/>
            <a:r>
              <a:rPr lang="en-US" dirty="0" smtClean="0"/>
              <a:t>integral over the hemisphere in incoming directions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Substitution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187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95238"/>
              </p:ext>
            </p:extLst>
          </p:nvPr>
        </p:nvGraphicFramePr>
        <p:xfrm>
          <a:off x="3275856" y="5085184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37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085184"/>
                        <a:ext cx="182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822718"/>
              </p:ext>
            </p:extLst>
          </p:nvPr>
        </p:nvGraphicFramePr>
        <p:xfrm>
          <a:off x="1115616" y="2663056"/>
          <a:ext cx="70104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38" name="Rovnice" r:id="rId5" imgW="3505200" imgH="635000" progId="Equation.3">
                  <p:embed/>
                </p:oleObj>
              </mc:Choice>
              <mc:Fallback>
                <p:oleObj name="Rovnice" r:id="rId5" imgW="3505200" imgH="635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63056"/>
                        <a:ext cx="70104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0" descr="da_to_dome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05064"/>
            <a:ext cx="23733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vs. area form of the RE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Area form</a:t>
            </a:r>
          </a:p>
          <a:p>
            <a:pPr lvl="1"/>
            <a:r>
              <a:rPr lang="en-US" dirty="0" smtClean="0"/>
              <a:t>Integral over the scene surface</a:t>
            </a:r>
            <a:endParaRPr lang="cs-CZ" dirty="0" smtClean="0"/>
          </a:p>
          <a:p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5038"/>
              </p:ext>
            </p:extLst>
          </p:nvPr>
        </p:nvGraphicFramePr>
        <p:xfrm>
          <a:off x="662384" y="2564904"/>
          <a:ext cx="7366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5" name="Rovnice" r:id="rId3" imgW="3683000" imgH="635000" progId="Equation.3">
                  <p:embed/>
                </p:oleObj>
              </mc:Choice>
              <mc:Fallback>
                <p:oleObj name="Rovnice" r:id="rId3" imgW="3683000" imgH="6350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84" y="2564904"/>
                        <a:ext cx="7366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605831" y="5100638"/>
          <a:ext cx="32623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76" name="Rovnice" r:id="rId5" imgW="1624895" imgH="495085" progId="Equation.3">
                  <p:embed/>
                </p:oleObj>
              </mc:Choice>
              <mc:Fallback>
                <p:oleObj name="Rovnice" r:id="rId5" imgW="1624895" imgH="495085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31" y="5100638"/>
                        <a:ext cx="3262313" cy="992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192" y="4244895"/>
            <a:ext cx="28280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visibility</a:t>
            </a:r>
            <a:br>
              <a:rPr lang="en-US" sz="2400" b="1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1 </a:t>
            </a:r>
            <a:r>
              <a:rPr lang="cs-CZ" sz="2400" dirty="0" smtClean="0">
                <a:latin typeface="+mj-lt"/>
              </a:rPr>
              <a:t>… </a:t>
            </a:r>
            <a:r>
              <a:rPr lang="en-US" sz="2400" b="1" dirty="0" smtClean="0">
                <a:latin typeface="+mj-lt"/>
              </a:rPr>
              <a:t>y</a:t>
            </a:r>
            <a:r>
              <a:rPr lang="en-US" sz="2400" dirty="0" smtClean="0">
                <a:latin typeface="+mj-lt"/>
              </a:rPr>
              <a:t> visible from </a:t>
            </a:r>
            <a:r>
              <a:rPr lang="cs-CZ" sz="2400" b="1" dirty="0" smtClean="0">
                <a:latin typeface="+mj-lt"/>
              </a:rPr>
              <a:t>x</a:t>
            </a:r>
            <a:r>
              <a:rPr lang="cs-CZ" sz="2400" dirty="0">
                <a:latin typeface="+mj-lt"/>
              </a:rPr>
              <a:t/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0 </a:t>
            </a:r>
            <a:r>
              <a:rPr lang="cs-CZ" sz="2400" dirty="0" smtClean="0">
                <a:latin typeface="+mj-lt"/>
              </a:rPr>
              <a:t>… </a:t>
            </a:r>
            <a:r>
              <a:rPr lang="en-US" sz="2400" dirty="0" smtClean="0">
                <a:latin typeface="+mj-lt"/>
              </a:rPr>
              <a:t>otherwise</a:t>
            </a:r>
            <a:endParaRPr lang="en-US" sz="2400" dirty="0">
              <a:latin typeface="+mj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71800" y="4525044"/>
            <a:ext cx="2528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g</a:t>
            </a:r>
            <a:r>
              <a:rPr lang="en-US" sz="2400" b="1" dirty="0" smtClean="0">
                <a:latin typeface="+mj-lt"/>
              </a:rPr>
              <a:t>eometry term</a:t>
            </a:r>
            <a:endParaRPr lang="en-US" sz="24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2492896"/>
            <a:ext cx="813690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789040"/>
            <a:ext cx="216024" cy="445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867" y="4221088"/>
            <a:ext cx="1989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cene surface</a:t>
            </a:r>
            <a:endParaRPr lang="en-US" sz="2400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444208" y="3573016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V="1">
            <a:off x="4035928" y="3573016"/>
            <a:ext cx="896112" cy="952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7784" y="4581128"/>
            <a:ext cx="31683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7504" y="4293096"/>
            <a:ext cx="18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28184" y="4293096"/>
            <a:ext cx="27363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Add radiance contributions to a point from all directions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each direction, find the nearest surface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Implementation in stochastic path tracing</a:t>
            </a:r>
            <a:r>
              <a:rPr lang="cs-CZ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a given 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en-US" dirty="0" smtClean="0"/>
              <a:t>generate random direction(s), for each find the nearest </a:t>
            </a:r>
            <a:r>
              <a:rPr lang="en-US" dirty="0" smtClean="0"/>
              <a:t>intersection, return </a:t>
            </a:r>
            <a:r>
              <a:rPr lang="en-US" dirty="0" smtClean="0"/>
              <a:t>the outgoing </a:t>
            </a:r>
            <a:r>
              <a:rPr lang="en-US" dirty="0"/>
              <a:t>radiance at that </a:t>
            </a:r>
            <a:r>
              <a:rPr lang="en-US" dirty="0" smtClean="0"/>
              <a:t>intersection and multiply it with the cosine-weighted BRDF. </a:t>
            </a:r>
            <a:r>
              <a:rPr lang="en-US" dirty="0" smtClean="0"/>
              <a:t>Average </a:t>
            </a:r>
            <a:r>
              <a:rPr lang="en-US" dirty="0" smtClean="0"/>
              <a:t>the result of this calculation over all the </a:t>
            </a:r>
            <a:r>
              <a:rPr lang="en-US" dirty="0" smtClean="0"/>
              <a:t>generated </a:t>
            </a:r>
            <a:r>
              <a:rPr lang="en-US" dirty="0" smtClean="0"/>
              <a:t>directions</a:t>
            </a:r>
            <a:r>
              <a:rPr lang="en-US" dirty="0"/>
              <a:t> </a:t>
            </a:r>
            <a:r>
              <a:rPr lang="en-US" dirty="0" smtClean="0"/>
              <a:t>over the hemisphere.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Sum up contributions to a point from all other points on the scene surface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Contribution added only if the two points are mutually visible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Implementation in stochastic path tracing</a:t>
            </a:r>
            <a:r>
              <a:rPr lang="cs-CZ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Generate randomly point </a:t>
            </a:r>
            <a:r>
              <a:rPr lang="cs-CZ" b="1" dirty="0" smtClean="0"/>
              <a:t>y</a:t>
            </a:r>
            <a:r>
              <a:rPr lang="cs-CZ" dirty="0" smtClean="0"/>
              <a:t> </a:t>
            </a:r>
            <a:r>
              <a:rPr lang="en-US" dirty="0" smtClean="0"/>
              <a:t>on scene </a:t>
            </a:r>
            <a:r>
              <a:rPr lang="en-US" dirty="0" smtClean="0"/>
              <a:t>geometry</a:t>
            </a:r>
            <a:r>
              <a:rPr lang="cs-CZ" dirty="0" smtClean="0"/>
              <a:t>. </a:t>
            </a:r>
            <a:r>
              <a:rPr lang="en-US" dirty="0" smtClean="0"/>
              <a:t>Test visibility between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cs-CZ" b="1" dirty="0" smtClean="0"/>
              <a:t>y</a:t>
            </a:r>
            <a:r>
              <a:rPr lang="cs-CZ" dirty="0" smtClean="0"/>
              <a:t>. </a:t>
            </a:r>
            <a:r>
              <a:rPr lang="en-US" dirty="0" smtClean="0"/>
              <a:t>If mutually visible</a:t>
            </a:r>
            <a:r>
              <a:rPr lang="cs-CZ" dirty="0" smtClean="0"/>
              <a:t>, </a:t>
            </a:r>
            <a:r>
              <a:rPr lang="en-US" dirty="0" smtClean="0"/>
              <a:t>add the outgoing radiance at </a:t>
            </a:r>
            <a:r>
              <a:rPr lang="cs-CZ" b="1" dirty="0" smtClean="0"/>
              <a:t>y</a:t>
            </a:r>
            <a:r>
              <a:rPr lang="cs-CZ" dirty="0" smtClean="0"/>
              <a:t> </a:t>
            </a:r>
            <a:r>
              <a:rPr lang="en-US" dirty="0" smtClean="0"/>
              <a:t>modulated by the geometry factor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en-US" dirty="0" smtClean="0"/>
              <a:t>Typical use</a:t>
            </a:r>
            <a:r>
              <a:rPr lang="cs-CZ" dirty="0" smtClean="0"/>
              <a:t>: </a:t>
            </a:r>
            <a:r>
              <a:rPr lang="en-US" b="1" dirty="0" smtClean="0"/>
              <a:t>direct illumination calculation</a:t>
            </a:r>
            <a:r>
              <a:rPr lang="en-US" dirty="0" smtClean="0"/>
              <a:t> for area light sources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rendering algorithms = (approximate) solution of the 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Local illumination</a:t>
            </a:r>
            <a:r>
              <a:rPr lang="cs-CZ" dirty="0" smtClean="0"/>
              <a:t> (</a:t>
            </a:r>
            <a:r>
              <a:rPr lang="cs-CZ" dirty="0" err="1" smtClean="0"/>
              <a:t>OpenGL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Only point sources, integral becomes a sum</a:t>
            </a:r>
            <a:endParaRPr lang="cs-CZ" dirty="0" smtClean="0"/>
          </a:p>
          <a:p>
            <a:pPr lvl="1"/>
            <a:r>
              <a:rPr lang="en-US" dirty="0" smtClean="0"/>
              <a:t>Does not calculate equilibrium radiance, is not really a solution of the RE</a:t>
            </a:r>
            <a:endParaRPr lang="cs-CZ" dirty="0" smtClean="0"/>
          </a:p>
          <a:p>
            <a:endParaRPr lang="en-US" b="1" dirty="0" smtClean="0"/>
          </a:p>
          <a:p>
            <a:r>
              <a:rPr lang="en-US" b="1" dirty="0" smtClean="0"/>
              <a:t>Finite element methods</a:t>
            </a:r>
            <a:r>
              <a:rPr lang="cs-CZ" dirty="0" smtClean="0"/>
              <a:t> (</a:t>
            </a:r>
            <a:r>
              <a:rPr lang="en-US" dirty="0" smtClean="0"/>
              <a:t>radiosity</a:t>
            </a:r>
            <a:r>
              <a:rPr lang="cs-CZ" dirty="0" smtClean="0"/>
              <a:t>) </a:t>
            </a:r>
            <a:r>
              <a:rPr lang="en-US" dirty="0" smtClean="0"/>
              <a:t>[</a:t>
            </a:r>
            <a:r>
              <a:rPr lang="cs-CZ" dirty="0" smtClean="0"/>
              <a:t>Goral, ’84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en-US" dirty="0" smtClean="0"/>
              <a:t>Discretize scene surface</a:t>
            </a:r>
            <a:r>
              <a:rPr lang="cs-CZ" dirty="0" smtClean="0"/>
              <a:t> (</a:t>
            </a:r>
            <a:r>
              <a:rPr lang="en-US" dirty="0" smtClean="0"/>
              <a:t>finite elements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Disregard directionality of reflections: everything is assumed to be diffuse</a:t>
            </a:r>
            <a:endParaRPr lang="cs-CZ" dirty="0" smtClean="0"/>
          </a:p>
          <a:p>
            <a:pPr lvl="1"/>
            <a:r>
              <a:rPr lang="en-US" dirty="0" smtClean="0"/>
              <a:t>Cannot reproduce glossy reflections</a:t>
            </a:r>
            <a:endParaRPr lang="cs-CZ" dirty="0" smtClean="0">
              <a:latin typeface="Times New Roman CE" charset="-18"/>
            </a:endParaRPr>
          </a:p>
          <a:p>
            <a:pPr lvl="1"/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Ray tracing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Whitted</a:t>
            </a:r>
            <a:r>
              <a:rPr lang="cs-CZ" dirty="0" smtClean="0"/>
              <a:t>, ’80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en-US" dirty="0" smtClean="0"/>
              <a:t>Direct illumination on diffuse and glossy surfaces due to point sources</a:t>
            </a:r>
          </a:p>
          <a:p>
            <a:pPr lvl="1"/>
            <a:r>
              <a:rPr lang="en-US" dirty="0" smtClean="0"/>
              <a:t>Indirect illumination only on ideal mirror reflection / refractions</a:t>
            </a:r>
            <a:endParaRPr lang="cs-CZ" dirty="0" smtClean="0"/>
          </a:p>
          <a:p>
            <a:pPr lvl="1"/>
            <a:r>
              <a:rPr lang="en-US" dirty="0" smtClean="0"/>
              <a:t>Cannot calculate indirect illumination on diffuse and glossy scenes, soft shadows etc.</a:t>
            </a:r>
            <a:r>
              <a:rPr lang="cs-CZ" dirty="0" smtClean="0"/>
              <a:t> …</a:t>
            </a:r>
          </a:p>
          <a:p>
            <a:pPr lvl="1"/>
            <a:endParaRPr lang="cs-CZ" dirty="0" smtClean="0"/>
          </a:p>
          <a:p>
            <a:r>
              <a:rPr lang="en-US" b="1" dirty="0" smtClean="0"/>
              <a:t>Distributed ray tracing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Cook</a:t>
            </a:r>
            <a:r>
              <a:rPr lang="cs-CZ" dirty="0" smtClean="0"/>
              <a:t>, ’8</a:t>
            </a:r>
            <a:r>
              <a:rPr lang="en-US" dirty="0" smtClean="0"/>
              <a:t>4]</a:t>
            </a:r>
            <a:endParaRPr lang="cs-CZ" dirty="0" smtClean="0"/>
          </a:p>
          <a:p>
            <a:pPr lvl="1"/>
            <a:r>
              <a:rPr lang="en-US" dirty="0" smtClean="0"/>
              <a:t>Estimate the local reflection using the MC method</a:t>
            </a:r>
          </a:p>
          <a:p>
            <a:pPr lvl="1"/>
            <a:r>
              <a:rPr lang="en-US" dirty="0" smtClean="0"/>
              <a:t>Can calculate soft shadows, glossy reflections, camera defocus blur, etc.</a:t>
            </a:r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rendering algorithms = (approximate) solution of the 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Path tracing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Kajiya</a:t>
            </a:r>
            <a:r>
              <a:rPr lang="cs-CZ" dirty="0" smtClean="0"/>
              <a:t>, ’86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en-US" dirty="0" smtClean="0"/>
              <a:t>True solution of the RE via the Monte Carlo method</a:t>
            </a:r>
          </a:p>
          <a:p>
            <a:pPr lvl="1"/>
            <a:r>
              <a:rPr lang="en-US" dirty="0" smtClean="0"/>
              <a:t>Tracing of random paths (random walks) from the camera</a:t>
            </a:r>
          </a:p>
          <a:p>
            <a:pPr lvl="1"/>
            <a:r>
              <a:rPr lang="en-US" dirty="0" smtClean="0"/>
              <a:t>Can calculate indirect illumination of higher order</a:t>
            </a:r>
            <a:endParaRPr lang="cs-CZ" dirty="0" smtClean="0"/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87888" y="1676400"/>
            <a:ext cx="3875087" cy="4956175"/>
          </a:xfrm>
          <a:prstGeom prst="rect">
            <a:avLst/>
          </a:prstGeom>
          <a:solidFill>
            <a:srgbClr val="6699FF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 illumination </a:t>
            </a:r>
            <a:r>
              <a:rPr lang="cs-CZ" dirty="0" smtClean="0"/>
              <a:t>– GI</a:t>
            </a:r>
          </a:p>
        </p:txBody>
      </p:sp>
      <p:pic>
        <p:nvPicPr>
          <p:cNvPr id="18436" name="Picture 4" descr="spo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5" descr="spo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6475" y="5556250"/>
            <a:ext cx="1843088" cy="1022351"/>
            <a:chOff x="1292" y="1909"/>
            <a:chExt cx="3901" cy="2163"/>
          </a:xfrm>
        </p:grpSpPr>
        <p:sp>
          <p:nvSpPr>
            <p:cNvPr id="18466" name="Freeform 7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7" name="Line 8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39" name="Picture 9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184525" y="5497513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3241675" y="5789613"/>
            <a:ext cx="58738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3206750" y="6392863"/>
            <a:ext cx="68263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16688" y="5514975"/>
            <a:ext cx="1843087" cy="1022350"/>
            <a:chOff x="1292" y="1909"/>
            <a:chExt cx="3901" cy="2163"/>
          </a:xfrm>
        </p:grpSpPr>
        <p:sp>
          <p:nvSpPr>
            <p:cNvPr id="18464" name="Freeform 1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44" name="Picture 16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424738" y="5456238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Line 18"/>
          <p:cNvSpPr>
            <a:spLocks noChangeShapeType="1"/>
          </p:cNvSpPr>
          <p:nvPr/>
        </p:nvSpPr>
        <p:spPr bwMode="auto">
          <a:xfrm flipH="1">
            <a:off x="7481888" y="5748338"/>
            <a:ext cx="58737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7" name="Oval 19"/>
          <p:cNvSpPr>
            <a:spLocks noChangeArrowheads="1"/>
          </p:cNvSpPr>
          <p:nvPr/>
        </p:nvSpPr>
        <p:spPr bwMode="auto">
          <a:xfrm>
            <a:off x="7446963" y="6351588"/>
            <a:ext cx="68262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481888" y="6099175"/>
            <a:ext cx="877887" cy="252413"/>
            <a:chOff x="3334" y="3144"/>
            <a:chExt cx="1859" cy="534"/>
          </a:xfrm>
        </p:grpSpPr>
        <p:sp>
          <p:nvSpPr>
            <p:cNvPr id="18462" name="Line 21"/>
            <p:cNvSpPr>
              <a:spLocks noChangeShapeType="1"/>
            </p:cNvSpPr>
            <p:nvPr/>
          </p:nvSpPr>
          <p:spPr bwMode="auto">
            <a:xfrm flipH="1">
              <a:off x="3345" y="3144"/>
              <a:ext cx="1848" cy="534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Line 22"/>
            <p:cNvSpPr>
              <a:spLocks noChangeShapeType="1"/>
            </p:cNvSpPr>
            <p:nvPr/>
          </p:nvSpPr>
          <p:spPr bwMode="auto">
            <a:xfrm flipH="1">
              <a:off x="3334" y="3678"/>
              <a:ext cx="1859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969125" y="5514975"/>
            <a:ext cx="1390650" cy="836613"/>
            <a:chOff x="2250" y="1909"/>
            <a:chExt cx="2943" cy="1769"/>
          </a:xfrm>
        </p:grpSpPr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>
              <a:off x="3334" y="1909"/>
              <a:ext cx="938" cy="1769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45" y="2016"/>
              <a:ext cx="1848" cy="166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3345" y="2652"/>
              <a:ext cx="1848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>
              <a:off x="2250" y="2112"/>
              <a:ext cx="1095" cy="156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775450" y="5865813"/>
            <a:ext cx="706438" cy="485775"/>
            <a:chOff x="1842" y="2652"/>
            <a:chExt cx="1492" cy="1026"/>
          </a:xfrm>
        </p:grpSpPr>
        <p:sp>
          <p:nvSpPr>
            <p:cNvPr id="18456" name="Line 29"/>
            <p:cNvSpPr>
              <a:spLocks noChangeShapeType="1"/>
            </p:cNvSpPr>
            <p:nvPr/>
          </p:nvSpPr>
          <p:spPr bwMode="auto">
            <a:xfrm>
              <a:off x="1914" y="2652"/>
              <a:ext cx="1420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7" name="Line 30"/>
            <p:cNvSpPr>
              <a:spLocks noChangeShapeType="1"/>
            </p:cNvSpPr>
            <p:nvPr/>
          </p:nvSpPr>
          <p:spPr bwMode="auto">
            <a:xfrm>
              <a:off x="1842" y="3426"/>
              <a:ext cx="1492" cy="25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4800600" y="5489356"/>
            <a:ext cx="14253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Global</a:t>
            </a:r>
            <a:r>
              <a:rPr lang="cs-CZ" sz="2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=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direct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+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indirect</a:t>
            </a:r>
            <a:endParaRPr lang="cs-CZ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069EF-2218-4AB1-8D37-562BB864C21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539552" y="5445224"/>
            <a:ext cx="3240360" cy="9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sz="2200" kern="0" dirty="0" smtClean="0">
                <a:latin typeface="+mn-lt"/>
              </a:rPr>
              <a:t>Direct illumination</a:t>
            </a:r>
            <a:endParaRPr kumimoji="0" lang="cs-CZ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355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From the rendering equation to finite element radiosity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en-US" b="1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dirty="0" smtClean="0"/>
              <a:t>From the rendering equation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from the area form of the RE</a:t>
            </a:r>
            <a:r>
              <a:rPr lang="cs-CZ" dirty="0" smtClean="0"/>
              <a:t>: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Radiosity method</a:t>
            </a:r>
            <a:r>
              <a:rPr lang="cs-CZ" dirty="0" smtClean="0"/>
              <a:t>– </a:t>
            </a:r>
            <a:r>
              <a:rPr lang="en-US" b="1" dirty="0" smtClean="0"/>
              <a:t>assumptions</a:t>
            </a:r>
            <a:endParaRPr lang="cs-CZ" b="1" dirty="0" smtClean="0"/>
          </a:p>
          <a:p>
            <a:pPr lvl="1"/>
            <a:r>
              <a:rPr lang="en-US" dirty="0" smtClean="0"/>
              <a:t>Only diffuse surfaces</a:t>
            </a:r>
            <a:r>
              <a:rPr lang="cs-CZ" dirty="0" smtClean="0"/>
              <a:t> (BRDF </a:t>
            </a:r>
            <a:r>
              <a:rPr lang="en-US" dirty="0" smtClean="0"/>
              <a:t>constant in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Radiosity (i.e. radiant exitance) is spatially constant (flat) over  the individual elements</a:t>
            </a:r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55063"/>
              </p:ext>
            </p:extLst>
          </p:nvPr>
        </p:nvGraphicFramePr>
        <p:xfrm>
          <a:off x="539552" y="2362200"/>
          <a:ext cx="8102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3" name="Rovnice" r:id="rId3" imgW="4051300" imgH="533400" progId="Equation.3">
                  <p:embed/>
                </p:oleObj>
              </mc:Choice>
              <mc:Fallback>
                <p:oleObj name="Rovnice" r:id="rId3" imgW="4051300" imgH="533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62200"/>
                        <a:ext cx="8102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Diffuse surfaces only</a:t>
            </a:r>
            <a:endParaRPr lang="cs-CZ" b="1" dirty="0" smtClean="0"/>
          </a:p>
          <a:p>
            <a:pPr lvl="1"/>
            <a:r>
              <a:rPr lang="en-US" dirty="0" smtClean="0"/>
              <a:t>The </a:t>
            </a:r>
            <a:r>
              <a:rPr lang="cs-CZ" dirty="0" smtClean="0"/>
              <a:t>BRDF </a:t>
            </a:r>
            <a:r>
              <a:rPr lang="en-US" dirty="0" smtClean="0"/>
              <a:t>is constant </a:t>
            </a:r>
            <a:r>
              <a:rPr lang="en-US" dirty="0" smtClean="0"/>
              <a:t>in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endParaRPr lang="cs-CZ" baseline="-25000" dirty="0"/>
          </a:p>
          <a:p>
            <a:pPr lvl="1"/>
            <a:endParaRPr lang="cs-CZ" i="1" baseline="-25000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en-US" b="1" dirty="0" smtClean="0"/>
              <a:t>Outgoing radiance is independent of </a:t>
            </a:r>
            <a:r>
              <a:rPr lang="cs-CZ" b="1" dirty="0" err="1">
                <a:latin typeface="Symbol" pitchFamily="18" charset="2"/>
              </a:rPr>
              <a:t>w</a:t>
            </a:r>
            <a:r>
              <a:rPr lang="cs-CZ" b="1" baseline="-25000" dirty="0" err="1"/>
              <a:t>o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/>
              <a:t>it is equal to radiosity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dirty="0" smtClean="0"/>
              <a:t>divided by </a:t>
            </a:r>
            <a:r>
              <a:rPr lang="cs-CZ" dirty="0" smtClean="0">
                <a:latin typeface="Symbol" pitchFamily="18" charset="2"/>
              </a:rPr>
              <a:t>p</a:t>
            </a:r>
            <a:endParaRPr lang="cs-CZ" dirty="0">
              <a:latin typeface="Symbol" pitchFamily="18" charset="2"/>
            </a:endParaRPr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29679"/>
              </p:ext>
            </p:extLst>
          </p:nvPr>
        </p:nvGraphicFramePr>
        <p:xfrm>
          <a:off x="683568" y="2636838"/>
          <a:ext cx="805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76" name="Rovnice" r:id="rId3" imgW="4025900" imgH="431800" progId="Equation.3">
                  <p:embed/>
                </p:oleObj>
              </mc:Choice>
              <mc:Fallback>
                <p:oleObj name="Rovnice" r:id="rId3" imgW="4025900" imgH="431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36838"/>
                        <a:ext cx="8051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28650" y="4879975"/>
            <a:ext cx="7388225" cy="1587500"/>
            <a:chOff x="628650" y="4879975"/>
            <a:chExt cx="7388225" cy="1587500"/>
          </a:xfrm>
        </p:grpSpPr>
        <p:graphicFrame>
          <p:nvGraphicFramePr>
            <p:cNvPr id="167942" name="Object 6"/>
            <p:cNvGraphicFramePr>
              <a:graphicFrameLocks noChangeAspect="1"/>
            </p:cNvGraphicFramePr>
            <p:nvPr/>
          </p:nvGraphicFramePr>
          <p:xfrm>
            <a:off x="628650" y="4879975"/>
            <a:ext cx="738822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77" name="Rovnice" r:id="rId5" imgW="3352800" imgH="431800" progId="Equation.3">
                    <p:embed/>
                  </p:oleObj>
                </mc:Choice>
                <mc:Fallback>
                  <p:oleObj name="Rovnice" r:id="rId5" imgW="3352800" imgH="4318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0" y="4879975"/>
                          <a:ext cx="7388225" cy="949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3" name="Object 7"/>
            <p:cNvGraphicFramePr>
              <a:graphicFrameLocks noChangeAspect="1"/>
            </p:cNvGraphicFramePr>
            <p:nvPr/>
          </p:nvGraphicFramePr>
          <p:xfrm>
            <a:off x="5195540" y="6021388"/>
            <a:ext cx="15367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478" name="Rovnice" r:id="rId7" imgW="698197" imgH="203112" progId="Equation.3">
                    <p:embed/>
                  </p:oleObj>
                </mc:Choice>
                <mc:Fallback>
                  <p:oleObj name="Rovnice" r:id="rId7" imgW="698197" imgH="203112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5540" y="6021388"/>
                          <a:ext cx="1536700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44" name="AutoShape 8"/>
            <p:cNvSpPr>
              <a:spLocks/>
            </p:cNvSpPr>
            <p:nvPr/>
          </p:nvSpPr>
          <p:spPr bwMode="auto">
            <a:xfrm rot="16200000">
              <a:off x="5949059" y="4662042"/>
              <a:ext cx="143270" cy="2287188"/>
            </a:xfrm>
            <a:prstGeom prst="leftBrace">
              <a:avLst>
                <a:gd name="adj1" fmla="val 31955"/>
                <a:gd name="adj2" fmla="val 50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Spatially constant (flat) radiosity</a:t>
            </a:r>
            <a:r>
              <a:rPr lang="cs-CZ" dirty="0" smtClean="0"/>
              <a:t>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en-US" b="1" dirty="0" smtClean="0"/>
              <a:t>of the contributing surface elements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892175" y="2565400"/>
          <a:ext cx="68405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1" name="Rovnice" r:id="rId3" imgW="2971800" imgH="558800" progId="Equation.3">
                  <p:embed/>
                </p:oleObj>
              </mc:Choice>
              <mc:Fallback>
                <p:oleObj name="Rovnice" r:id="rId3" imgW="2971800" imgH="558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565400"/>
                        <a:ext cx="6840538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184664" y="3559051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4666467"/>
            <a:ext cx="3725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Radiosity of the </a:t>
            </a:r>
            <a:r>
              <a:rPr lang="cs-CZ" sz="2200" dirty="0" smtClean="0">
                <a:latin typeface="+mj-lt"/>
              </a:rPr>
              <a:t>j-</a:t>
            </a:r>
            <a:r>
              <a:rPr lang="en-US" sz="2200" dirty="0" err="1" smtClean="0">
                <a:latin typeface="+mj-lt"/>
              </a:rPr>
              <a:t>th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element</a:t>
            </a:r>
            <a:endParaRPr lang="en-US" sz="2200" dirty="0">
              <a:latin typeface="+mj-lt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 rot="16200000">
            <a:off x="6156424" y="2694707"/>
            <a:ext cx="215527" cy="2520279"/>
          </a:xfrm>
          <a:prstGeom prst="leftBrace">
            <a:avLst>
              <a:gd name="adj1" fmla="val 31955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192" y="4279131"/>
            <a:ext cx="50405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4088" y="5431259"/>
            <a:ext cx="3801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Geometry factor between</a:t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surface element </a:t>
            </a:r>
            <a:r>
              <a:rPr lang="cs-CZ" sz="2200" i="1" dirty="0" smtClean="0">
                <a:latin typeface="+mj-lt"/>
              </a:rPr>
              <a:t>j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and point </a:t>
            </a:r>
            <a:r>
              <a:rPr lang="cs-CZ" sz="2200" b="1" dirty="0" smtClean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rendering equation to radiosity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Spatially constant (flat) radiosity of the </a:t>
            </a:r>
            <a:r>
              <a:rPr lang="en-US" b="1" dirty="0" smtClean="0"/>
              <a:t>receiving surface element </a:t>
            </a:r>
            <a:r>
              <a:rPr lang="cs-CZ" i="1" dirty="0" smtClean="0"/>
              <a:t>i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en-US" dirty="0" smtClean="0"/>
              <a:t>Average radiosity over the element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697548"/>
              </p:ext>
            </p:extLst>
          </p:nvPr>
        </p:nvGraphicFramePr>
        <p:xfrm>
          <a:off x="150464" y="2852936"/>
          <a:ext cx="6581776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31" name="Rovnice" r:id="rId3" imgW="3124200" imgH="1041400" progId="Equation.3">
                  <p:embed/>
                </p:oleObj>
              </mc:Choice>
              <mc:Fallback>
                <p:oleObj name="Rovnice" r:id="rId3" imgW="3124200" imgH="10414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64" y="2852936"/>
                        <a:ext cx="6581776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6" name="AutoShape 6"/>
          <p:cNvSpPr>
            <a:spLocks/>
          </p:cNvSpPr>
          <p:nvPr/>
        </p:nvSpPr>
        <p:spPr bwMode="auto">
          <a:xfrm rot="16200000">
            <a:off x="4696807" y="3403537"/>
            <a:ext cx="254446" cy="3816424"/>
          </a:xfrm>
          <a:prstGeom prst="leftBrace">
            <a:avLst>
              <a:gd name="adj1" fmla="val 42231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43124"/>
              </p:ext>
            </p:extLst>
          </p:nvPr>
        </p:nvGraphicFramePr>
        <p:xfrm>
          <a:off x="3777716" y="5472559"/>
          <a:ext cx="4397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32" name="Rovnice" r:id="rId5" imgW="190417" imgH="241195" progId="Equation.3">
                  <p:embed/>
                </p:oleObj>
              </mc:Choice>
              <mc:Fallback>
                <p:oleObj name="Rovnice" r:id="rId5" imgW="190417" imgH="241195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716" y="5472559"/>
                        <a:ext cx="4397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185207" y="5506120"/>
            <a:ext cx="2037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>
                <a:latin typeface="+mj-lt"/>
              </a:rPr>
              <a:t>… </a:t>
            </a:r>
            <a:r>
              <a:rPr lang="en-US" sz="2400" dirty="0" smtClean="0">
                <a:latin typeface="+mj-lt"/>
              </a:rPr>
              <a:t>form factor</a:t>
            </a:r>
            <a:endParaRPr lang="cs-CZ" sz="2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76256" y="3600351"/>
            <a:ext cx="2049760" cy="1541108"/>
            <a:chOff x="3962400" y="1257300"/>
            <a:chExt cx="4510088" cy="339090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10800000">
              <a:off x="3962400" y="3733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4932475">
              <a:off x="6400800" y="1828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800600" y="2895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6324600" y="1676400"/>
              <a:ext cx="1066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7115175" y="1917700"/>
            <a:ext cx="6286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33" name="Equation" r:id="rId7" imgW="253890" imgH="241195" progId="">
                    <p:embed/>
                  </p:oleObj>
                </mc:Choice>
                <mc:Fallback>
                  <p:oleObj name="Equation" r:id="rId7" imgW="253890" imgH="241195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5175" y="1917700"/>
                          <a:ext cx="62865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4906963" y="3124200"/>
            <a:ext cx="3540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34" name="Equation" r:id="rId9" imgW="152334" imgH="228501" progId="">
                    <p:embed/>
                  </p:oleObj>
                </mc:Choice>
                <mc:Fallback>
                  <p:oleObj name="Equation" r:id="rId9" imgW="152334" imgH="228501" progId="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963" y="3124200"/>
                          <a:ext cx="35401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6400800" y="1814513"/>
            <a:ext cx="3841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35" name="Equation" r:id="rId11" imgW="164957" imgH="241091" progId="">
                    <p:embed/>
                  </p:oleObj>
                </mc:Choice>
                <mc:Fallback>
                  <p:oleObj name="Equation" r:id="rId11" imgW="164957" imgH="241091" progId="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814513"/>
                          <a:ext cx="3841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059363" y="3902075"/>
            <a:ext cx="566737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36" name="Equation" r:id="rId13" imgW="228600" imgH="228600" progId="">
                    <p:embed/>
                  </p:oleObj>
                </mc:Choice>
                <mc:Fallback>
                  <p:oleObj name="Equation" r:id="rId13" imgW="228600" imgH="228600" progId="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3902075"/>
                          <a:ext cx="566737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00600" y="1676400"/>
              <a:ext cx="2590800" cy="23622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48200" y="3810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162800" y="1524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8001000" y="2209800"/>
            <a:ext cx="471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37" name="Equation" r:id="rId15" imgW="190417" imgH="241195" progId="">
                    <p:embed/>
                  </p:oleObj>
                </mc:Choice>
                <mc:Fallback>
                  <p:oleObj name="Equation" r:id="rId15" imgW="190417" imgH="241195" progId="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209800"/>
                          <a:ext cx="471488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6019800" y="3886200"/>
            <a:ext cx="4095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38" name="Equation" r:id="rId17" imgW="165028" imgH="228501" progId="">
                    <p:embed/>
                  </p:oleObj>
                </mc:Choice>
                <mc:Fallback>
                  <p:oleObj name="Equation" r:id="rId17" imgW="165028" imgH="228501" progId="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886200"/>
                          <a:ext cx="409575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radiosity equation</a:t>
            </a:r>
            <a:endParaRPr lang="cs-CZ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smtClean="0"/>
              <a:t>System of linear equations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Form factors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Conclusion</a:t>
            </a:r>
            <a:r>
              <a:rPr lang="en-US" dirty="0" smtClean="0"/>
              <a:t>: the radiosity method is nothing but a way to solve the RE under a specific set of assumptions</a:t>
            </a:r>
            <a:endParaRPr lang="cs-CZ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71869"/>
              </p:ext>
            </p:extLst>
          </p:nvPr>
        </p:nvGraphicFramePr>
        <p:xfrm>
          <a:off x="2884488" y="2190626"/>
          <a:ext cx="33623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4" name="Rovnice" r:id="rId3" imgW="1459866" imgH="444307" progId="Equation.3">
                  <p:embed/>
                </p:oleObj>
              </mc:Choice>
              <mc:Fallback>
                <p:oleObj name="Rovnice" r:id="rId3" imgW="1459866" imgH="4443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2190626"/>
                        <a:ext cx="3362325" cy="1022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48417"/>
              </p:ext>
            </p:extLst>
          </p:nvPr>
        </p:nvGraphicFramePr>
        <p:xfrm>
          <a:off x="2262188" y="3861048"/>
          <a:ext cx="46863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5" name="Rovnice" r:id="rId5" imgW="2032000" imgH="469900" progId="Equation.3">
                  <p:embed/>
                </p:oleObj>
              </mc:Choice>
              <mc:Fallback>
                <p:oleObj name="Rovnice" r:id="rId5" imgW="2032000" imgH="4699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3861048"/>
                        <a:ext cx="46863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Radiosity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r>
              <a:rPr lang="en-US" b="1" dirty="0" smtClean="0"/>
              <a:t>Classical radiosity</a:t>
            </a:r>
            <a:endParaRPr lang="cs-CZ" b="1" dirty="0" smtClean="0"/>
          </a:p>
          <a:p>
            <a:pPr marL="801687" lvl="1" indent="-457200">
              <a:buFont typeface="+mj-lt"/>
              <a:buAutoNum type="arabicPeriod"/>
            </a:pPr>
            <a:r>
              <a:rPr lang="en-US" dirty="0" smtClean="0"/>
              <a:t>Form facto calculation</a:t>
            </a:r>
            <a:r>
              <a:rPr lang="cs-CZ" dirty="0" smtClean="0"/>
              <a:t> (</a:t>
            </a:r>
            <a:r>
              <a:rPr lang="en-US" dirty="0" smtClean="0"/>
              <a:t>Monte Carlo, </a:t>
            </a:r>
            <a:r>
              <a:rPr lang="en-US" dirty="0" err="1" smtClean="0"/>
              <a:t>hemicube</a:t>
            </a:r>
            <a:r>
              <a:rPr lang="cs-CZ" dirty="0" smtClean="0"/>
              <a:t>, …)</a:t>
            </a:r>
            <a:endParaRPr lang="en-US" dirty="0" smtClean="0"/>
          </a:p>
          <a:p>
            <a:pPr marL="801687" lvl="1" indent="-457200">
              <a:buFont typeface="+mj-lt"/>
              <a:buAutoNum type="arabicPeriod"/>
            </a:pPr>
            <a:r>
              <a:rPr lang="en-US" dirty="0" smtClean="0"/>
              <a:t>Solve the linear system </a:t>
            </a:r>
            <a:r>
              <a:rPr lang="cs-CZ" dirty="0" smtClean="0"/>
              <a:t>(</a:t>
            </a:r>
            <a:r>
              <a:rPr lang="en-US" dirty="0" smtClean="0"/>
              <a:t>Gathering, Shooting</a:t>
            </a:r>
            <a:r>
              <a:rPr lang="cs-CZ" dirty="0" smtClean="0"/>
              <a:t>, …)</a:t>
            </a:r>
          </a:p>
          <a:p>
            <a:endParaRPr lang="cs-CZ" dirty="0" smtClean="0"/>
          </a:p>
          <a:p>
            <a:r>
              <a:rPr lang="en-US" b="1" dirty="0" smtClean="0"/>
              <a:t>Stochastic radiosity</a:t>
            </a:r>
            <a:endParaRPr lang="cs-CZ" b="1" dirty="0" smtClean="0"/>
          </a:p>
          <a:p>
            <a:pPr lvl="1"/>
            <a:r>
              <a:rPr lang="en-US" dirty="0" smtClean="0"/>
              <a:t>Avoids explicit calculation of form factors</a:t>
            </a:r>
            <a:endParaRPr lang="cs-CZ" dirty="0" smtClean="0"/>
          </a:p>
          <a:p>
            <a:pPr lvl="1"/>
            <a:r>
              <a:rPr lang="cs-CZ" dirty="0" smtClean="0"/>
              <a:t>Metoda </a:t>
            </a:r>
            <a:r>
              <a:rPr lang="en-US" dirty="0" smtClean="0"/>
              <a:t>Monte Carlo</a:t>
            </a:r>
          </a:p>
          <a:p>
            <a:pPr lvl="1"/>
            <a:endParaRPr lang="cs-CZ" dirty="0" smtClean="0"/>
          </a:p>
          <a:p>
            <a:r>
              <a:rPr lang="en-US" b="1" dirty="0" smtClean="0"/>
              <a:t>Radiosity is not practical, not used</a:t>
            </a:r>
            <a:endParaRPr lang="cs-CZ" b="1" dirty="0" smtClean="0"/>
          </a:p>
          <a:p>
            <a:pPr lvl="1"/>
            <a:r>
              <a:rPr lang="en-US" dirty="0" smtClean="0"/>
              <a:t>Scene subdivision </a:t>
            </a:r>
            <a:r>
              <a:rPr lang="cs-CZ" dirty="0" smtClean="0"/>
              <a:t>-&gt; </a:t>
            </a:r>
            <a:r>
              <a:rPr lang="en-US" dirty="0" smtClean="0"/>
              <a:t>sensitive to the quality of the geometry model (but in reality, models are always broken)</a:t>
            </a:r>
            <a:endParaRPr lang="cs-CZ" dirty="0" smtClean="0"/>
          </a:p>
          <a:p>
            <a:pPr lvl="1"/>
            <a:r>
              <a:rPr lang="en-US" dirty="0" smtClean="0"/>
              <a:t>High memory consumption, complex implementation</a:t>
            </a: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operator form of the RE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 is a </a:t>
            </a:r>
            <a:r>
              <a:rPr lang="en-US" dirty="0" err="1" smtClean="0"/>
              <a:t>Fredhom</a:t>
            </a:r>
            <a:r>
              <a:rPr lang="en-US" dirty="0" smtClean="0"/>
              <a:t> integral equation of the 2</a:t>
            </a:r>
            <a:r>
              <a:rPr lang="en-US" baseline="30000" dirty="0" smtClean="0"/>
              <a:t>nd</a:t>
            </a:r>
            <a:r>
              <a:rPr lang="en-US" dirty="0" smtClean="0"/>
              <a:t> kind</a:t>
            </a:r>
            <a:endParaRPr lang="cs-CZ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General form the </a:t>
            </a:r>
            <a:r>
              <a:rPr lang="en-US" dirty="0" err="1" smtClean="0"/>
              <a:t>Fredholm</a:t>
            </a:r>
            <a:r>
              <a:rPr lang="en-US" dirty="0" smtClean="0"/>
              <a:t> integral equation of the 2</a:t>
            </a:r>
            <a:r>
              <a:rPr lang="en-US" baseline="30000" dirty="0" smtClean="0"/>
              <a:t>nd</a:t>
            </a:r>
            <a:r>
              <a:rPr lang="en-US" dirty="0" smtClean="0"/>
              <a:t> kind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Rendering equation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187397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79712" y="2204864"/>
          <a:ext cx="4953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5" name="Equation" r:id="rId3" imgW="1930400" imgH="304800" progId="">
                  <p:embed/>
                </p:oleObj>
              </mc:Choice>
              <mc:Fallback>
                <p:oleObj name="Equation" r:id="rId3" imgW="1930400" imgH="3048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204864"/>
                        <a:ext cx="49530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0" y="5010497"/>
          <a:ext cx="915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6" name="Rovnice" r:id="rId5" imgW="4152900" imgH="393700" progId="Equation.3">
                  <p:embed/>
                </p:oleObj>
              </mc:Choice>
              <mc:Fallback>
                <p:oleObj name="Rovnice" r:id="rId5" imgW="4152900" imgH="3937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10497"/>
                        <a:ext cx="91598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5496" y="2276872"/>
            <a:ext cx="6336704" cy="3384376"/>
            <a:chOff x="35496" y="2276872"/>
            <a:chExt cx="6336704" cy="3384376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3212976"/>
              <a:ext cx="1463862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unknown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function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5013176"/>
              <a:ext cx="22322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96" y="5013176"/>
              <a:ext cx="115212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7704" y="2276872"/>
              <a:ext cx="936104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2120" y="2276872"/>
              <a:ext cx="720080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5656" y="2276872"/>
            <a:ext cx="6984776" cy="3384376"/>
            <a:chOff x="1475656" y="2276872"/>
            <a:chExt cx="6984776" cy="3384376"/>
          </a:xfrm>
        </p:grpSpPr>
        <p:sp>
          <p:nvSpPr>
            <p:cNvPr id="8" name="TextBox 7"/>
            <p:cNvSpPr txBox="1"/>
            <p:nvPr/>
          </p:nvSpPr>
          <p:spPr>
            <a:xfrm>
              <a:off x="3474589" y="3212976"/>
              <a:ext cx="1457451" cy="83099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known 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functions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52120" y="5013176"/>
              <a:ext cx="28083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5013176"/>
              <a:ext cx="122413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1840" y="2276872"/>
              <a:ext cx="86409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9992" y="2276872"/>
              <a:ext cx="10081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7984" y="2204864"/>
            <a:ext cx="4716016" cy="3528392"/>
            <a:chOff x="4427984" y="2204864"/>
            <a:chExt cx="4716016" cy="3528392"/>
          </a:xfrm>
        </p:grpSpPr>
        <p:sp>
          <p:nvSpPr>
            <p:cNvPr id="9" name="TextBox 8"/>
            <p:cNvSpPr txBox="1"/>
            <p:nvPr/>
          </p:nvSpPr>
          <p:spPr>
            <a:xfrm>
              <a:off x="5814753" y="3212976"/>
              <a:ext cx="1421543" cy="8309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equation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“</a:t>
              </a:r>
              <a:r>
                <a:rPr lang="cs-CZ" sz="2400" dirty="0" smtClean="0">
                  <a:latin typeface="+mj-lt"/>
                </a:rPr>
                <a:t>kernel</a:t>
              </a:r>
              <a:r>
                <a:rPr lang="en-US" sz="2400" dirty="0" smtClean="0">
                  <a:latin typeface="+mj-lt"/>
                </a:rPr>
                <a:t>”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27984" y="2204864"/>
              <a:ext cx="115212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4941168"/>
              <a:ext cx="356388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72200" y="2204864"/>
              <a:ext cx="504056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Zástupný symbol pro zápatí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operators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530725"/>
          </a:xfrm>
        </p:spPr>
        <p:txBody>
          <a:bodyPr/>
          <a:lstStyle/>
          <a:p>
            <a:pPr marL="457200" indent="-457200"/>
            <a:r>
              <a:rPr lang="en-US" dirty="0" smtClean="0"/>
              <a:t>Linear operators </a:t>
            </a:r>
            <a:r>
              <a:rPr lang="en-US" b="1" dirty="0" smtClean="0"/>
              <a:t>act </a:t>
            </a:r>
            <a:r>
              <a:rPr lang="en-US" dirty="0" smtClean="0"/>
              <a:t>on functions</a:t>
            </a:r>
            <a:endParaRPr lang="cs-CZ" dirty="0"/>
          </a:p>
          <a:p>
            <a:pPr marL="914400" lvl="1" indent="-342900"/>
            <a:r>
              <a:rPr lang="en-US" dirty="0" smtClean="0"/>
              <a:t>(as matrices act on vectors)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The operator is </a:t>
            </a:r>
            <a:r>
              <a:rPr lang="en-US" b="1" dirty="0" smtClean="0"/>
              <a:t>linear </a:t>
            </a:r>
            <a:r>
              <a:rPr lang="en-US" dirty="0" smtClean="0"/>
              <a:t>if the “acting” is a linear operation</a:t>
            </a:r>
            <a:endParaRPr lang="en-US" dirty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Examples of linear operators</a:t>
            </a:r>
            <a:endParaRPr lang="en-US" dirty="0"/>
          </a:p>
        </p:txBody>
      </p:sp>
      <p:graphicFrame>
        <p:nvGraphicFramePr>
          <p:cNvPr id="1884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60475" y="2133600"/>
          <a:ext cx="26638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7" name="Equation" r:id="rId3" imgW="1054100" imgH="203200" progId="">
                  <p:embed/>
                </p:oleObj>
              </mc:Choice>
              <mc:Fallback>
                <p:oleObj name="Equation" r:id="rId3" imgW="1054100" imgH="2032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133600"/>
                        <a:ext cx="26638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1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913" y="3500438"/>
          <a:ext cx="54006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8" name="Equation" r:id="rId5" imgW="2032000" imgH="203200" progId="">
                  <p:embed/>
                </p:oleObj>
              </mc:Choice>
              <mc:Fallback>
                <p:oleObj name="Equation" r:id="rId5" imgW="2032000" imgH="2032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00438"/>
                        <a:ext cx="54006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73188" y="4724400"/>
          <a:ext cx="3703637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9" name="Equation" r:id="rId7" imgW="1854200" imgH="711200" progId="">
                  <p:embed/>
                </p:oleObj>
              </mc:Choice>
              <mc:Fallback>
                <p:oleObj name="Equation" r:id="rId7" imgW="1854200" imgH="71120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724400"/>
                        <a:ext cx="3703637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39825"/>
          </a:xfrm>
        </p:spPr>
        <p:txBody>
          <a:bodyPr/>
          <a:lstStyle/>
          <a:p>
            <a:r>
              <a:rPr lang="en-US" dirty="0" smtClean="0"/>
              <a:t>Review:</a:t>
            </a:r>
            <a:br>
              <a:rPr lang="en-US" dirty="0" smtClean="0"/>
            </a:br>
            <a:r>
              <a:rPr lang="en-US" dirty="0" smtClean="0"/>
              <a:t>Reflection </a:t>
            </a:r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r>
              <a:rPr lang="en-US" dirty="0" smtClean="0"/>
              <a:t>“Sum” </a:t>
            </a:r>
            <a:r>
              <a:rPr lang="cs-CZ" dirty="0" smtClean="0"/>
              <a:t>(</a:t>
            </a:r>
            <a:r>
              <a:rPr lang="en-US" dirty="0" smtClean="0"/>
              <a:t>integral</a:t>
            </a:r>
            <a:r>
              <a:rPr lang="cs-CZ" dirty="0" smtClean="0"/>
              <a:t>) </a:t>
            </a:r>
            <a:r>
              <a:rPr lang="en-US" dirty="0" smtClean="0"/>
              <a:t>of contributions over the hemisphere</a:t>
            </a:r>
            <a:r>
              <a:rPr lang="cs-CZ" dirty="0" smtClean="0"/>
              <a:t>: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1163638" y="2420888"/>
          <a:ext cx="69754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36" name="Rovnice" r:id="rId4" imgW="3035300" imgH="393700" progId="Equation.3">
                  <p:embed/>
                </p:oleObj>
              </mc:Choice>
              <mc:Fallback>
                <p:oleObj name="Rovnice" r:id="rId4" imgW="30353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420888"/>
                        <a:ext cx="69754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6591" y="3356992"/>
            <a:ext cx="5927724" cy="3025775"/>
            <a:chOff x="759" y="1258"/>
            <a:chExt cx="3734" cy="1906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 rot="-3060000">
              <a:off x="3367" y="1591"/>
              <a:ext cx="88" cy="280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3495" y="1834"/>
              <a:ext cx="44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 err="1" smtClean="0">
                  <a:latin typeface="+mj-lt"/>
                </a:rPr>
                <a:t>d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759" y="1738"/>
              <a:ext cx="9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+mn-lt"/>
                </a:rPr>
                <a:t>L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(</a:t>
              </a:r>
              <a:r>
                <a:rPr lang="cs-CZ" sz="2800" b="1" dirty="0" smtClean="0">
                  <a:latin typeface="+mn-lt"/>
                </a:rPr>
                <a:t>x</a:t>
              </a:r>
              <a:r>
                <a:rPr lang="cs-CZ" sz="2800" dirty="0" smtClean="0">
                  <a:latin typeface="+mn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)</a:t>
              </a:r>
              <a:endParaRPr lang="cs-CZ" sz="2800" dirty="0">
                <a:latin typeface="+mn-lt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911" y="2122"/>
              <a:ext cx="3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o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1972" y="2788"/>
              <a:ext cx="1144" cy="280"/>
            </a:xfrm>
            <a:prstGeom prst="parallelogram">
              <a:avLst>
                <a:gd name="adj" fmla="val 102086"/>
              </a:avLst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 flipV="1">
              <a:off x="2544" y="1389"/>
              <a:ext cx="0" cy="15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2562" y="1258"/>
              <a:ext cx="27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 dirty="0" smtClean="0">
                  <a:latin typeface="+mj-lt"/>
                </a:rPr>
                <a:t>n</a:t>
              </a:r>
              <a:endParaRPr lang="cs-CZ" sz="2800" b="1" dirty="0">
                <a:latin typeface="+mj-lt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V="1">
              <a:off x="2549" y="220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 flipV="1">
              <a:off x="3077" y="148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549" y="2928"/>
              <a:ext cx="9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 flipH="1">
              <a:off x="1389" y="2933"/>
              <a:ext cx="1159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flipH="1" flipV="1">
              <a:off x="957" y="2157"/>
              <a:ext cx="1591" cy="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3579" y="1338"/>
              <a:ext cx="9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smtClean="0">
                  <a:latin typeface="+mj-lt"/>
                </a:rPr>
                <a:t>L</a:t>
              </a:r>
              <a:r>
                <a:rPr lang="cs-CZ" sz="2800" baseline="-25000" dirty="0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(</a:t>
              </a:r>
              <a:r>
                <a:rPr lang="cs-CZ" sz="2800" b="1" dirty="0" smtClean="0">
                  <a:latin typeface="+mj-lt"/>
                </a:rPr>
                <a:t>x</a:t>
              </a:r>
              <a:r>
                <a:rPr lang="cs-CZ" sz="2800" dirty="0" smtClean="0">
                  <a:latin typeface="+mj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)</a:t>
              </a:r>
              <a:endParaRPr lang="cs-CZ" sz="2800" dirty="0">
                <a:latin typeface="+mj-lt"/>
              </a:endParaRPr>
            </a:p>
          </p:txBody>
        </p:sp>
        <p:sp>
          <p:nvSpPr>
            <p:cNvPr id="73" name="Arc 17"/>
            <p:cNvSpPr>
              <a:spLocks/>
            </p:cNvSpPr>
            <p:nvPr/>
          </p:nvSpPr>
          <p:spPr bwMode="auto">
            <a:xfrm>
              <a:off x="2545" y="2405"/>
              <a:ext cx="303" cy="524"/>
            </a:xfrm>
            <a:custGeom>
              <a:avLst/>
              <a:gdLst>
                <a:gd name="T0" fmla="*/ 0 w 12494"/>
                <a:gd name="T1" fmla="*/ 0 h 21600"/>
                <a:gd name="T2" fmla="*/ 303 w 12494"/>
                <a:gd name="T3" fmla="*/ 96 h 21600"/>
                <a:gd name="T4" fmla="*/ 1 w 12494"/>
                <a:gd name="T5" fmla="*/ 524 h 21600"/>
                <a:gd name="T6" fmla="*/ 0 60000 65536"/>
                <a:gd name="T7" fmla="*/ 0 60000 65536"/>
                <a:gd name="T8" fmla="*/ 0 60000 65536"/>
                <a:gd name="T9" fmla="*/ 0 w 12494"/>
                <a:gd name="T10" fmla="*/ 0 h 21600"/>
                <a:gd name="T11" fmla="*/ 12494 w 124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94" h="216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</a:path>
                <a:path w="12494" h="216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  <a:lnTo>
                    <a:pt x="4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517" y="2062"/>
              <a:ext cx="27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75" name="Arc 19"/>
            <p:cNvSpPr>
              <a:spLocks/>
            </p:cNvSpPr>
            <p:nvPr/>
          </p:nvSpPr>
          <p:spPr bwMode="auto">
            <a:xfrm>
              <a:off x="2074" y="2405"/>
              <a:ext cx="471" cy="524"/>
            </a:xfrm>
            <a:custGeom>
              <a:avLst/>
              <a:gdLst>
                <a:gd name="T0" fmla="*/ 0 w 19434"/>
                <a:gd name="T1" fmla="*/ 295 h 21599"/>
                <a:gd name="T2" fmla="*/ 465 w 19434"/>
                <a:gd name="T3" fmla="*/ 0 h 21599"/>
                <a:gd name="T4" fmla="*/ 471 w 19434"/>
                <a:gd name="T5" fmla="*/ 524 h 21599"/>
                <a:gd name="T6" fmla="*/ 0 60000 65536"/>
                <a:gd name="T7" fmla="*/ 0 60000 65536"/>
                <a:gd name="T8" fmla="*/ 0 60000 65536"/>
                <a:gd name="T9" fmla="*/ 0 w 19434"/>
                <a:gd name="T10" fmla="*/ 0 h 21599"/>
                <a:gd name="T11" fmla="*/ 19434 w 19434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34" h="21599" fill="none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</a:path>
                <a:path w="19434" h="21599" stroke="0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  <a:lnTo>
                    <a:pt x="19434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H="1">
              <a:off x="2541" y="1661"/>
              <a:ext cx="756" cy="1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 flipH="1">
              <a:off x="2541" y="1838"/>
              <a:ext cx="982" cy="1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948090" y="5620772"/>
            <a:ext cx="15356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 err="1" smtClean="0">
                <a:latin typeface="+mn-lt"/>
              </a:rPr>
              <a:t>L</a:t>
            </a:r>
            <a:r>
              <a:rPr lang="cs-CZ" sz="2800" baseline="-25000" dirty="0" err="1" smtClean="0">
                <a:latin typeface="+mn-lt"/>
              </a:rPr>
              <a:t>r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b="1" dirty="0" smtClean="0">
                <a:latin typeface="+mn-lt"/>
              </a:rPr>
              <a:t>x</a:t>
            </a:r>
            <a:r>
              <a:rPr lang="cs-CZ" sz="2800" dirty="0" smtClean="0">
                <a:latin typeface="+mn-lt"/>
              </a:rPr>
              <a:t>, </a:t>
            </a:r>
            <a:r>
              <a:rPr lang="cs-CZ" sz="2800" dirty="0" err="1" smtClean="0">
                <a:latin typeface="Symbol" pitchFamily="18" charset="2"/>
              </a:rPr>
              <a:t>w</a:t>
            </a:r>
            <a:r>
              <a:rPr lang="cs-CZ" sz="2800" baseline="-25000" dirty="0" err="1" smtClean="0">
                <a:latin typeface="+mn-lt"/>
              </a:rPr>
              <a:t>o</a:t>
            </a:r>
            <a:r>
              <a:rPr lang="cs-CZ" sz="2800" dirty="0" smtClean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  <p:grpSp>
        <p:nvGrpSpPr>
          <p:cNvPr id="3" name="Group 118"/>
          <p:cNvGrpSpPr/>
          <p:nvPr/>
        </p:nvGrpSpPr>
        <p:grpSpPr>
          <a:xfrm>
            <a:off x="4451814" y="3717032"/>
            <a:ext cx="4772527" cy="2807151"/>
            <a:chOff x="4451814" y="3717032"/>
            <a:chExt cx="4772527" cy="2807151"/>
          </a:xfrm>
        </p:grpSpPr>
        <p:graphicFrame>
          <p:nvGraphicFramePr>
            <p:cNvPr id="191492" name="Object 4"/>
            <p:cNvGraphicFramePr>
              <a:graphicFrameLocks noChangeAspect="1"/>
            </p:cNvGraphicFramePr>
            <p:nvPr/>
          </p:nvGraphicFramePr>
          <p:xfrm>
            <a:off x="5580112" y="4653136"/>
            <a:ext cx="3036888" cy="1047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737" name="Rovnice" r:id="rId6" imgW="1320800" imgH="457200" progId="Equation.3">
                    <p:embed/>
                  </p:oleObj>
                </mc:Choice>
                <mc:Fallback>
                  <p:oleObj name="Rovnice" r:id="rId6" imgW="1320800" imgH="4572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112" y="4653136"/>
                          <a:ext cx="3036888" cy="104775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92"/>
            <p:cNvGrpSpPr/>
            <p:nvPr/>
          </p:nvGrpSpPr>
          <p:grpSpPr>
            <a:xfrm>
              <a:off x="4451814" y="5229200"/>
              <a:ext cx="2640466" cy="1294983"/>
              <a:chOff x="5027878" y="5157192"/>
              <a:chExt cx="2640466" cy="1294983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6156176" y="5157192"/>
                <a:ext cx="216024" cy="792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5027878" y="6021288"/>
                <a:ext cx="26404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+mn-lt"/>
                  </a:rPr>
                  <a:t>Total outgoing rad.</a:t>
                </a: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5067112" y="6412860"/>
                <a:ext cx="237626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3"/>
            <p:cNvGrpSpPr/>
            <p:nvPr/>
          </p:nvGrpSpPr>
          <p:grpSpPr>
            <a:xfrm>
              <a:off x="6690728" y="3717032"/>
              <a:ext cx="2339102" cy="1080120"/>
              <a:chOff x="4890528" y="5949280"/>
              <a:chExt cx="2339102" cy="108012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H="1">
                <a:off x="5652120" y="6381328"/>
                <a:ext cx="360040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4890528" y="5949280"/>
                <a:ext cx="23391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+mn-lt"/>
                  </a:rPr>
                  <a:t>Emitted radiance</a:t>
                </a: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5067112" y="6309320"/>
                <a:ext cx="202516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7"/>
            <p:cNvGrpSpPr/>
            <p:nvPr/>
          </p:nvGrpSpPr>
          <p:grpSpPr>
            <a:xfrm>
              <a:off x="7236296" y="5589240"/>
              <a:ext cx="1988045" cy="934943"/>
              <a:chOff x="5148064" y="5445224"/>
              <a:chExt cx="1988045" cy="934943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5364088" y="5445224"/>
                <a:ext cx="144016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5148064" y="5949280"/>
                <a:ext cx="19880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+mn-lt"/>
                  </a:rPr>
                  <a:t>Reflected rad.</a:t>
                </a: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5197484" y="6325086"/>
                <a:ext cx="17636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operator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669925" y="1671638"/>
          <a:ext cx="7889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15" name="Equation" r:id="rId4" imgW="3416300" imgH="317500" progId="Equation.3">
                  <p:embed/>
                </p:oleObj>
              </mc:Choice>
              <mc:Fallback>
                <p:oleObj name="Equation" r:id="rId4" imgW="3416300" imgH="3175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71638"/>
                        <a:ext cx="7889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2852738"/>
            <a:ext cx="8229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j-lt"/>
              </a:rPr>
              <a:t>Rendering equation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048000" y="3573016"/>
          <a:ext cx="30480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16" name="Rovnice" r:id="rId6" imgW="863225" imgH="228501" progId="Equation.3">
                  <p:embed/>
                </p:oleObj>
              </mc:Choice>
              <mc:Fallback>
                <p:oleObj name="Rovnice" r:id="rId6" imgW="863225" imgH="22850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73016"/>
                        <a:ext cx="3048000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of the RE in the operator form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1484784"/>
            <a:ext cx="8229600" cy="48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j-lt"/>
              </a:rPr>
              <a:t>Rendering equation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j-lt"/>
              </a:rPr>
              <a:t>Formal solution</a:t>
            </a: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914400" lvl="1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latin typeface="+mj-lt"/>
              </a:rPr>
              <a:t>unusable in practice</a:t>
            </a:r>
            <a:r>
              <a:rPr lang="cs-CZ" sz="2400" dirty="0" smtClean="0">
                <a:latin typeface="+mj-lt"/>
              </a:rPr>
              <a:t> – </a:t>
            </a:r>
            <a:r>
              <a:rPr lang="en-US" sz="2400" dirty="0" smtClean="0">
                <a:latin typeface="+mj-lt"/>
              </a:rPr>
              <a:t>the inverse cannot be explicitly calculated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573463" y="2133600"/>
          <a:ext cx="1997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9" name="Rovnice" r:id="rId4" imgW="863225" imgH="228501" progId="Equation.3">
                  <p:embed/>
                </p:oleObj>
              </mc:Choice>
              <mc:Fallback>
                <p:oleObj name="Rovnice" r:id="rId4" imgW="863225" imgH="228501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2133600"/>
                        <a:ext cx="1997075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3479627" y="3861048"/>
          <a:ext cx="21431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0" name="Rovnice" r:id="rId6" imgW="927100" imgH="228600" progId="Equation.3">
                  <p:embed/>
                </p:oleObj>
              </mc:Choice>
              <mc:Fallback>
                <p:oleObj name="Rovnice" r:id="rId6" imgW="9271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627" y="3861048"/>
                        <a:ext cx="2143125" cy="5254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1" name="Object 9"/>
          <p:cNvGraphicFramePr>
            <a:graphicFrameLocks noChangeAspect="1"/>
          </p:cNvGraphicFramePr>
          <p:nvPr/>
        </p:nvGraphicFramePr>
        <p:xfrm>
          <a:off x="3361512" y="463045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1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512" y="463045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275856" y="4509120"/>
            <a:ext cx="259228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the rendering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substitution</a:t>
            </a:r>
            <a:r>
              <a:rPr lang="cs-CZ" dirty="0" smtClean="0"/>
              <a:t> </a:t>
            </a:r>
            <a:r>
              <a:rPr lang="cs-CZ" i="1" dirty="0" smtClean="0"/>
              <a:t>L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n</a:t>
            </a:r>
            <a:r>
              <a:rPr lang="en-US" dirty="0" smtClean="0"/>
              <a:t>-fold repetition yields the </a:t>
            </a:r>
            <a:r>
              <a:rPr lang="cs-CZ" dirty="0" smtClean="0"/>
              <a:t>Neumann</a:t>
            </a:r>
            <a:r>
              <a:rPr lang="en-US" dirty="0" smtClean="0"/>
              <a:t> series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059832" y="2400101"/>
          <a:ext cx="276066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52" name="Rovnice" r:id="rId3" imgW="1193800" imgH="698500" progId="Equation.3">
                  <p:embed/>
                </p:oleObj>
              </mc:Choice>
              <mc:Fallback>
                <p:oleObj name="Rovnice" r:id="rId3" imgW="1193800" imgH="698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00101"/>
                        <a:ext cx="2760662" cy="16049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162300" y="4957093"/>
          <a:ext cx="28194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53" name="Rovnice" r:id="rId5" imgW="1218671" imgH="431613" progId="Equation.3">
                  <p:embed/>
                </p:oleObj>
              </mc:Choice>
              <mc:Fallback>
                <p:oleObj name="Rovnice" r:id="rId5" imgW="1218671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957093"/>
                        <a:ext cx="2819400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the 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cs-CZ" i="1" dirty="0" smtClean="0"/>
              <a:t>T</a:t>
            </a:r>
            <a:r>
              <a:rPr lang="cs-CZ" dirty="0" smtClean="0"/>
              <a:t> </a:t>
            </a:r>
            <a:r>
              <a:rPr lang="en-US" dirty="0" smtClean="0"/>
              <a:t>is a </a:t>
            </a:r>
            <a:r>
              <a:rPr lang="en-US" b="1" dirty="0" smtClean="0"/>
              <a:t>contraction</a:t>
            </a:r>
            <a:r>
              <a:rPr lang="cs-CZ" dirty="0" smtClean="0"/>
              <a:t> (</a:t>
            </a:r>
            <a:r>
              <a:rPr lang="en-US" dirty="0" err="1" smtClean="0"/>
              <a:t>tj</a:t>
            </a:r>
            <a:r>
              <a:rPr lang="en-US" dirty="0" smtClean="0"/>
              <a:t>. ||</a:t>
            </a:r>
            <a:r>
              <a:rPr lang="en-US" i="1" dirty="0" smtClean="0"/>
              <a:t>T</a:t>
            </a:r>
            <a:r>
              <a:rPr lang="en-US" dirty="0" smtClean="0"/>
              <a:t>|| &lt; 1, which holds for the RE</a:t>
            </a:r>
            <a:r>
              <a:rPr lang="cs-CZ" dirty="0" smtClean="0"/>
              <a:t>), </a:t>
            </a:r>
            <a:r>
              <a:rPr lang="en-US" dirty="0" smtClean="0"/>
              <a:t>then</a:t>
            </a:r>
            <a:endParaRPr lang="cs-CZ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en-US" b="1" dirty="0" smtClean="0"/>
              <a:t>Solution of the rendering equation</a:t>
            </a:r>
            <a:r>
              <a:rPr lang="cs-CZ" dirty="0" smtClean="0"/>
              <a:t> </a:t>
            </a:r>
            <a:r>
              <a:rPr lang="en-US" dirty="0" smtClean="0"/>
              <a:t>is then given by </a:t>
            </a:r>
            <a:endParaRPr lang="cs-CZ" dirty="0" smtClean="0"/>
          </a:p>
          <a:p>
            <a:endParaRPr lang="cs-CZ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602831" y="2276872"/>
          <a:ext cx="19383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77" name="Rovnice" r:id="rId3" imgW="837836" imgH="291973" progId="Equation.3">
                  <p:embed/>
                </p:oleObj>
              </mc:Choice>
              <mc:Fallback>
                <p:oleObj name="Rovnice" r:id="rId3" imgW="837836" imgH="291973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831" y="2276872"/>
                        <a:ext cx="1938338" cy="671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706019" y="4221163"/>
          <a:ext cx="17319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78" name="Rovnice" r:id="rId5" imgW="748975" imgH="431613" progId="Equation.3">
                  <p:embed/>
                </p:oleObj>
              </mc:Choice>
              <mc:Fallback>
                <p:oleObj name="Rovnice" r:id="rId5" imgW="748975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19" y="4221163"/>
                        <a:ext cx="1731963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206971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 smtClean="0"/>
              <a:t>A different derivation of the Neumann series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 smtClean="0"/>
              <a:t>Formal solution of the rendering equation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en-US" dirty="0" smtClean="0"/>
              <a:t>Proposition</a:t>
            </a:r>
            <a:endParaRPr lang="cs-CZ" dirty="0" smtClean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Proof</a:t>
            </a:r>
            <a:endParaRPr lang="en-US" dirty="0"/>
          </a:p>
          <a:p>
            <a:pPr marL="457200" indent="-45720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2843808" y="3356992"/>
          <a:ext cx="35798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7" name="Rovnice" r:id="rId4" imgW="1549400" imgH="228600" progId="Equation.3">
                  <p:embed/>
                </p:oleObj>
              </mc:Choice>
              <mc:Fallback>
                <p:oleObj name="Rovnice" r:id="rId4" imgW="15494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356992"/>
                        <a:ext cx="3579812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703263" y="4473475"/>
          <a:ext cx="771842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8" name="Rovnice" r:id="rId6" imgW="3340100" imgH="673100" progId="Equation.3">
                  <p:embed/>
                </p:oleObj>
              </mc:Choice>
              <mc:Fallback>
                <p:oleObj name="Rovnice" r:id="rId6" imgW="3340100" imgH="6731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4473475"/>
                        <a:ext cx="7718425" cy="1547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3368675" y="222689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19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22689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/>
              <a:t>Solution</a:t>
            </a:r>
            <a:r>
              <a:rPr lang="cs-CZ" dirty="0" smtClean="0"/>
              <a:t>: Neumann</a:t>
            </a:r>
            <a:r>
              <a:rPr lang="en-US" dirty="0" smtClean="0"/>
              <a:t> series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cs-CZ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51778"/>
              </p:ext>
            </p:extLst>
          </p:nvPr>
        </p:nvGraphicFramePr>
        <p:xfrm>
          <a:off x="1065213" y="4383062"/>
          <a:ext cx="71024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34" name="Rovnice" r:id="rId3" imgW="2019240" imgH="241200" progId="Equation.3">
                  <p:embed/>
                </p:oleObj>
              </mc:Choice>
              <mc:Fallback>
                <p:oleObj name="Rovnice" r:id="rId3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383062"/>
                        <a:ext cx="7102475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13" name="Picture 3" descr="bo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5883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box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030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771800" y="2636912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35" name="Rovnice" r:id="rId7" imgW="977760" imgH="228600" progId="Equation.3">
                  <p:embed/>
                </p:oleObj>
              </mc:Choice>
              <mc:Fallback>
                <p:oleObj name="Rovnice" r:id="rId7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636912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26638"/>
              </p:ext>
            </p:extLst>
          </p:nvPr>
        </p:nvGraphicFramePr>
        <p:xfrm>
          <a:off x="2770188" y="1700213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36" name="Rovnice" r:id="rId9" imgW="977760" imgH="228600" progId="Equation.3">
                  <p:embed/>
                </p:oleObj>
              </mc:Choice>
              <mc:Fallback>
                <p:oleObj name="Rovnice" r:id="rId9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700213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14" descr="box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52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Progressive approximation</a:t>
            </a:r>
          </a:p>
        </p:txBody>
      </p:sp>
      <p:pic>
        <p:nvPicPr>
          <p:cNvPr id="196611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1600200"/>
            <a:ext cx="1608137" cy="1608138"/>
          </a:xfrm>
          <a:prstGeom prst="rect">
            <a:avLst/>
          </a:prstGeom>
          <a:noFill/>
        </p:spPr>
      </p:pic>
      <p:pic>
        <p:nvPicPr>
          <p:cNvPr id="196612" name="Picture 4" descr="bo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08090"/>
            <a:ext cx="1627188" cy="1627188"/>
          </a:xfrm>
          <a:prstGeom prst="rect">
            <a:avLst/>
          </a:prstGeom>
          <a:noFill/>
        </p:spPr>
      </p:pic>
      <p:pic>
        <p:nvPicPr>
          <p:cNvPr id="196613" name="Picture 5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4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318782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18" name="Equation" r:id="rId6" imgW="177646" imgH="228402" progId="">
                  <p:embed/>
                </p:oleObj>
              </mc:Choice>
              <mc:Fallback>
                <p:oleObj name="Equation" r:id="rId6" imgW="177646" imgH="228402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187824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box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545" y="3808090"/>
            <a:ext cx="1627187" cy="1627188"/>
          </a:xfrm>
          <a:prstGeom prst="rect">
            <a:avLst/>
          </a:prstGeom>
          <a:noFill/>
        </p:spPr>
      </p:pic>
      <p:pic>
        <p:nvPicPr>
          <p:cNvPr id="196617" name="Picture 9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2" y="378904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8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53848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19" name="Equation" r:id="rId9" imgW="177646" imgH="228402" progId="">
                  <p:embed/>
                </p:oleObj>
              </mc:Choice>
              <mc:Fallback>
                <p:oleObj name="Equation" r:id="rId9" imgW="177646" imgH="228402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3848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20" name="Picture 12" descr="box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8225" y="1600200"/>
            <a:ext cx="1608138" cy="1608138"/>
          </a:xfrm>
          <a:prstGeom prst="rect">
            <a:avLst/>
          </a:prstGeom>
          <a:noFill/>
        </p:spPr>
      </p:pic>
      <p:pic>
        <p:nvPicPr>
          <p:cNvPr id="196622" name="Picture 14" descr="box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8800" y="1600200"/>
            <a:ext cx="1627188" cy="1627188"/>
          </a:xfrm>
          <a:prstGeom prst="rect">
            <a:avLst/>
          </a:prstGeom>
          <a:noFill/>
        </p:spPr>
      </p:pic>
      <p:pic>
        <p:nvPicPr>
          <p:cNvPr id="196625" name="Picture 17" descr="box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08800" y="3808090"/>
            <a:ext cx="1627188" cy="1627188"/>
          </a:xfrm>
          <a:prstGeom prst="rect">
            <a:avLst/>
          </a:prstGeom>
          <a:noFill/>
        </p:spPr>
      </p:pic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3146425" y="3187824"/>
          <a:ext cx="7667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20" name="Rovnice" r:id="rId13" imgW="381000" imgH="228600" progId="Equation.3">
                  <p:embed/>
                </p:oleObj>
              </mc:Choice>
              <mc:Fallback>
                <p:oleObj name="Rovnice" r:id="rId13" imgW="381000" imgH="228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187824"/>
                        <a:ext cx="7667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5078413" y="3187824"/>
          <a:ext cx="1147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21" name="Rovnice" r:id="rId15" imgW="571252" imgH="228501" progId="Equation.3">
                  <p:embed/>
                </p:oleObj>
              </mc:Choice>
              <mc:Fallback>
                <p:oleObj name="Rovnice" r:id="rId15" imgW="571252" imgH="228501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187824"/>
                        <a:ext cx="11477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948264" y="3187824"/>
          <a:ext cx="15541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22" name="Rovnice" r:id="rId17" imgW="774364" imgH="228501" progId="Equation.3">
                  <p:embed/>
                </p:oleObj>
              </mc:Choice>
              <mc:Fallback>
                <p:oleObj name="Rovnice" r:id="rId17" imgW="774364" imgH="228501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187824"/>
                        <a:ext cx="15541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2901851" y="5384800"/>
          <a:ext cx="1298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23" name="Rovnice" r:id="rId19" imgW="647700" imgH="228600" progId="Equation.3">
                  <p:embed/>
                </p:oleObj>
              </mc:Choice>
              <mc:Fallback>
                <p:oleObj name="Rovnice" r:id="rId19" imgW="647700" imgH="2286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51" y="5384800"/>
                        <a:ext cx="1298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4737078" y="5384800"/>
          <a:ext cx="1911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24" name="Rovnice" r:id="rId21" imgW="952087" imgH="241195" progId="Equation.3">
                  <p:embed/>
                </p:oleObj>
              </mc:Choice>
              <mc:Fallback>
                <p:oleObj name="Rovnice" r:id="rId21" imgW="952087" imgH="241195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78" y="5384800"/>
                        <a:ext cx="19113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6923286" y="5384800"/>
          <a:ext cx="1681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25" name="Rovnice" r:id="rId23" imgW="838200" imgH="241300" progId="Equation.3">
                  <p:embed/>
                </p:oleObj>
              </mc:Choice>
              <mc:Fallback>
                <p:oleObj name="Rovnice" r:id="rId23" imgW="838200" imgH="2413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286" y="5384800"/>
                        <a:ext cx="16811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en-US" dirty="0" smtClean="0"/>
              <a:t>Progressive approximation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en-US" dirty="0" smtClean="0"/>
              <a:t>Each application of </a:t>
            </a:r>
            <a:r>
              <a:rPr lang="cs-CZ" i="1" dirty="0" smtClean="0"/>
              <a:t>T</a:t>
            </a:r>
            <a:r>
              <a:rPr lang="cs-CZ" dirty="0" smtClean="0"/>
              <a:t> </a:t>
            </a:r>
            <a:r>
              <a:rPr lang="en-US" dirty="0" smtClean="0"/>
              <a:t>corresponds to one step of reflection &amp; light propagation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en-US" dirty="0"/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1331640" y="2726878"/>
          <a:ext cx="65674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2" name="Rovnice" r:id="rId4" imgW="1866900" imgH="241300" progId="Equation.3">
                  <p:embed/>
                </p:oleObj>
              </mc:Choice>
              <mc:Fallback>
                <p:oleObj name="Rovnice" r:id="rId4" imgW="1866900" imgH="241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26878"/>
                        <a:ext cx="6567488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835696" y="342900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3761" y="4315743"/>
            <a:ext cx="12987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emission</a:t>
            </a:r>
            <a:endParaRPr lang="en-US" sz="2200" dirty="0">
              <a:latin typeface="+mj-lt"/>
            </a:endParaRPr>
          </a:p>
        </p:txBody>
      </p: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989133" y="3429000"/>
            <a:ext cx="430739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23351" y="5301208"/>
            <a:ext cx="1731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direct</a:t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illumination</a:t>
            </a:r>
            <a:endParaRPr lang="en-US" sz="2200" dirty="0">
              <a:latin typeface="+mj-lt"/>
            </a:endParaRPr>
          </a:p>
        </p:txBody>
      </p:sp>
      <p:cxnSp>
        <p:nvCxnSpPr>
          <p:cNvPr id="16" name="Straight Arrow Connector 15"/>
          <p:cNvCxnSpPr>
            <a:stCxn id="18" idx="0"/>
          </p:cNvCxnSpPr>
          <p:nvPr/>
        </p:nvCxnSpPr>
        <p:spPr>
          <a:xfrm flipH="1" flipV="1">
            <a:off x="4932043" y="3501008"/>
            <a:ext cx="29273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4221088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one-bounce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indirect illumination</a:t>
            </a:r>
            <a:endParaRPr lang="en-US" sz="2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5445224"/>
            <a:ext cx="3609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two-bounce </a:t>
            </a:r>
            <a:br>
              <a:rPr lang="en-US" sz="2200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indirect illumination</a:t>
            </a:r>
            <a:endParaRPr lang="en-US" sz="2200" dirty="0">
              <a:latin typeface="+mj-lt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444209" y="3356992"/>
            <a:ext cx="1156832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45960" y="2636912"/>
            <a:ext cx="3321984" cy="3918049"/>
            <a:chOff x="745960" y="2636912"/>
            <a:chExt cx="3321984" cy="3918049"/>
          </a:xfrm>
        </p:grpSpPr>
        <p:sp>
          <p:nvSpPr>
            <p:cNvPr id="27" name="Rectangle 26"/>
            <p:cNvSpPr/>
            <p:nvPr/>
          </p:nvSpPr>
          <p:spPr>
            <a:xfrm>
              <a:off x="2123728" y="2636912"/>
              <a:ext cx="1944216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5960" y="6093296"/>
              <a:ext cx="2475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400" dirty="0" err="1" smtClean="0">
                  <a:solidFill>
                    <a:srgbClr val="00B050"/>
                  </a:solidFill>
                  <a:latin typeface="+mj-lt"/>
                </a:rPr>
                <a:t>OpenGL</a:t>
              </a:r>
              <a:r>
                <a:rPr lang="cs-CZ" sz="2400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2400" dirty="0" smtClean="0">
                  <a:solidFill>
                    <a:srgbClr val="00B050"/>
                  </a:solidFill>
                  <a:latin typeface="+mj-lt"/>
                </a:rPr>
                <a:t>shading</a:t>
              </a:r>
              <a:endParaRPr lang="en-US" sz="2400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30" name="Straight Arrow Connector 29"/>
            <p:cNvCxnSpPr>
              <a:stCxn id="28" idx="0"/>
              <a:endCxn id="27" idx="2"/>
            </p:cNvCxnSpPr>
            <p:nvPr/>
          </p:nvCxnSpPr>
          <p:spPr>
            <a:xfrm flipV="1">
              <a:off x="1983639" y="3717032"/>
              <a:ext cx="1112197" cy="237626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Contractivity</a:t>
            </a:r>
            <a:r>
              <a:rPr lang="en-US" dirty="0" smtClean="0"/>
              <a:t> of </a:t>
            </a:r>
            <a:r>
              <a:rPr lang="cs-CZ" i="1" dirty="0" smtClean="0"/>
              <a:t>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Holds for all physically correct models</a:t>
            </a:r>
            <a:endParaRPr lang="cs-CZ" dirty="0" smtClean="0"/>
          </a:p>
          <a:p>
            <a:pPr lvl="1"/>
            <a:r>
              <a:rPr lang="en-US" dirty="0" smtClean="0"/>
              <a:t>Follows from the conservation of </a:t>
            </a:r>
            <a:r>
              <a:rPr lang="en-US" dirty="0" smtClean="0"/>
              <a:t>energy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means that repetitive application of the operator lower the remaining light energy </a:t>
            </a:r>
            <a:r>
              <a:rPr lang="cs-CZ" dirty="0" smtClean="0"/>
              <a:t>(</a:t>
            </a:r>
            <a:r>
              <a:rPr lang="en-US" dirty="0" smtClean="0"/>
              <a:t>makes sense, since reflection/refraction cannot create energy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en-US" dirty="0" smtClean="0"/>
              <a:t>Scenes with white or highly specular surfaces</a:t>
            </a:r>
            <a:endParaRPr lang="cs-CZ" dirty="0" smtClean="0"/>
          </a:p>
          <a:p>
            <a:pPr lvl="1"/>
            <a:r>
              <a:rPr lang="en-US" dirty="0" smtClean="0"/>
              <a:t>reflectivity close to </a:t>
            </a:r>
            <a:r>
              <a:rPr lang="cs-CZ" dirty="0" smtClean="0"/>
              <a:t>1</a:t>
            </a:r>
          </a:p>
          <a:p>
            <a:pPr lvl="1"/>
            <a:r>
              <a:rPr lang="en-US" dirty="0" smtClean="0"/>
              <a:t>to achieve convergence, we need to simulate more bounces of light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Alright, so what have we achieved?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have replaced an integral equation by a sum of simple integrals</a:t>
            </a:r>
            <a:endParaRPr lang="cs-CZ" dirty="0" smtClean="0"/>
          </a:p>
          <a:p>
            <a:r>
              <a:rPr lang="en-US" dirty="0" smtClean="0"/>
              <a:t>Great we know how to calculate integrals numerically</a:t>
            </a:r>
            <a:r>
              <a:rPr lang="cs-CZ" dirty="0" smtClean="0"/>
              <a:t> </a:t>
            </a:r>
            <a:r>
              <a:rPr lang="en-US" dirty="0" smtClean="0"/>
              <a:t>(the Monte Carlo method), which means that we know how to solve the RE, and that means that we can render images, yay!</a:t>
            </a:r>
            <a:endParaRPr lang="cs-CZ" dirty="0" smtClean="0"/>
          </a:p>
          <a:p>
            <a:r>
              <a:rPr lang="en-US" dirty="0" smtClean="0"/>
              <a:t>Recursive application to </a:t>
            </a:r>
            <a:r>
              <a:rPr lang="cs-CZ" i="1" dirty="0" smtClean="0"/>
              <a:t>T</a:t>
            </a:r>
            <a:r>
              <a:rPr lang="cs-CZ" dirty="0" smtClean="0"/>
              <a:t> </a:t>
            </a:r>
            <a:r>
              <a:rPr lang="en-US" dirty="0" smtClean="0"/>
              <a:t>corresponds to the recursive ray tracing from the camera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88009"/>
              </p:ext>
            </p:extLst>
          </p:nvPr>
        </p:nvGraphicFramePr>
        <p:xfrm>
          <a:off x="1403648" y="2078186"/>
          <a:ext cx="1997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4" name="Rovnice" r:id="rId3" imgW="863225" imgH="228501" progId="Equation.3">
                  <p:embed/>
                </p:oleObj>
              </mc:Choice>
              <mc:Fallback>
                <p:oleObj name="Rovnice" r:id="rId3" imgW="863225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78186"/>
                        <a:ext cx="1997075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0044"/>
              </p:ext>
            </p:extLst>
          </p:nvPr>
        </p:nvGraphicFramePr>
        <p:xfrm>
          <a:off x="5432326" y="1844824"/>
          <a:ext cx="17319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5" name="Rovnice" r:id="rId5" imgW="748975" imgH="431613" progId="Equation.3">
                  <p:embed/>
                </p:oleObj>
              </mc:Choice>
              <mc:Fallback>
                <p:oleObj name="Rovnice" r:id="rId5" imgW="748975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326" y="1844824"/>
                        <a:ext cx="1731962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547664" y="1157843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Rendering </a:t>
            </a:r>
          </a:p>
          <a:p>
            <a:pPr algn="ctr"/>
            <a:r>
              <a:rPr lang="en-US" sz="2400" dirty="0" smtClean="0">
                <a:latin typeface="+mj-lt"/>
              </a:rPr>
              <a:t>equation</a:t>
            </a:r>
            <a:endParaRPr lang="cs-CZ" sz="2400" dirty="0">
              <a:latin typeface="+mj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1157843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Solution through the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Neumann series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220072" y="4005064"/>
            <a:ext cx="3744416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local reflection to global light transport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r>
              <a:rPr lang="en-US" dirty="0" smtClean="0"/>
              <a:t>Reflection equation </a:t>
            </a:r>
            <a:r>
              <a:rPr lang="cs-CZ" dirty="0" smtClean="0"/>
              <a:t>(</a:t>
            </a:r>
            <a:r>
              <a:rPr lang="en-US" dirty="0" smtClean="0"/>
              <a:t>local reflection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en-US" dirty="0" smtClean="0"/>
              <a:t>Where does the incoming </a:t>
            </a:r>
            <a:r>
              <a:rPr lang="cs-CZ" dirty="0" smtClean="0"/>
              <a:t>radiance</a:t>
            </a:r>
            <a:r>
              <a:rPr lang="en-US" dirty="0" smtClean="0"/>
              <a:t>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) </a:t>
            </a:r>
            <a:r>
              <a:rPr lang="en-US" dirty="0" smtClean="0"/>
              <a:t>come from</a:t>
            </a:r>
            <a:r>
              <a:rPr lang="cs-CZ" dirty="0" smtClean="0"/>
              <a:t>?</a:t>
            </a:r>
            <a:endParaRPr lang="cs-CZ" dirty="0"/>
          </a:p>
          <a:p>
            <a:pPr lvl="1"/>
            <a:r>
              <a:rPr lang="en-US" dirty="0" smtClean="0"/>
              <a:t>From other places in the scene !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en-US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2" name="Group 15"/>
          <p:cNvGrpSpPr/>
          <p:nvPr/>
        </p:nvGrpSpPr>
        <p:grpSpPr>
          <a:xfrm>
            <a:off x="5364088" y="4149088"/>
            <a:ext cx="3744416" cy="2016218"/>
            <a:chOff x="6257960" y="4509120"/>
            <a:chExt cx="2800755" cy="1508092"/>
          </a:xfrm>
        </p:grpSpPr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V="1">
              <a:off x="6365680" y="5694054"/>
              <a:ext cx="1628775" cy="15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 flipV="1">
              <a:off x="8145760" y="4509120"/>
              <a:ext cx="0" cy="9366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 flipV="1">
              <a:off x="7173590" y="4993859"/>
              <a:ext cx="915633" cy="646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7007695" y="5671896"/>
              <a:ext cx="273616" cy="34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b="1" dirty="0">
                  <a:latin typeface="+mj-lt"/>
                </a:rPr>
                <a:t>x</a:t>
              </a:r>
            </a:p>
          </p:txBody>
        </p:sp>
        <p:sp>
          <p:nvSpPr>
            <p:cNvPr id="164895" name="Text Box 31"/>
            <p:cNvSpPr txBox="1">
              <a:spLocks noChangeArrowheads="1"/>
            </p:cNvSpPr>
            <p:nvPr/>
          </p:nvSpPr>
          <p:spPr bwMode="auto">
            <a:xfrm>
              <a:off x="8184392" y="4756263"/>
              <a:ext cx="874323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dirty="0">
                  <a:latin typeface="+mj-lt"/>
                </a:rPr>
                <a:t>r(</a:t>
              </a:r>
              <a:r>
                <a:rPr lang="en-US" sz="2400" b="1" dirty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898" name="Text Box 34"/>
            <p:cNvSpPr txBox="1">
              <a:spLocks noChangeArrowheads="1"/>
            </p:cNvSpPr>
            <p:nvPr/>
          </p:nvSpPr>
          <p:spPr bwMode="auto">
            <a:xfrm>
              <a:off x="6257960" y="5281647"/>
              <a:ext cx="909095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(</a:t>
              </a:r>
              <a:r>
                <a:rPr lang="en-US" sz="2400" b="1" dirty="0" err="1">
                  <a:latin typeface="+mj-lt"/>
                </a:rPr>
                <a:t>x</a:t>
              </a:r>
              <a:r>
                <a:rPr lang="en-US" sz="2400" dirty="0" err="1">
                  <a:latin typeface="+mj-lt"/>
                </a:rPr>
                <a:t>,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baseline="-25000" dirty="0" err="1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900" name="Text Box 36"/>
            <p:cNvSpPr txBox="1">
              <a:spLocks noChangeArrowheads="1"/>
            </p:cNvSpPr>
            <p:nvPr/>
          </p:nvSpPr>
          <p:spPr bwMode="auto">
            <a:xfrm>
              <a:off x="6460022" y="4618271"/>
              <a:ext cx="1743610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o</a:t>
              </a:r>
              <a:r>
                <a:rPr lang="cs-CZ" sz="2400" dirty="0" smtClean="0">
                  <a:latin typeface="+mj-lt"/>
                </a:rPr>
                <a:t>(</a:t>
              </a:r>
              <a:r>
                <a:rPr lang="en-US" sz="2400" dirty="0" smtClean="0">
                  <a:latin typeface="+mj-lt"/>
                </a:rPr>
                <a:t> r(</a:t>
              </a:r>
              <a:r>
                <a:rPr lang="en-US" sz="2400" b="1" dirty="0" smtClean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  <a:r>
                <a:rPr lang="en-US" sz="2400" dirty="0">
                  <a:latin typeface="+mj-lt"/>
                </a:rPr>
                <a:t>, -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dirty="0">
                  <a:latin typeface="+mj-lt"/>
                </a:rPr>
                <a:t>)</a:t>
              </a:r>
              <a:endParaRPr lang="cs-CZ" sz="2400" dirty="0">
                <a:latin typeface="+mj-lt"/>
              </a:endParaRPr>
            </a:p>
          </p:txBody>
        </p:sp>
      </p:grpSp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395536" y="2237681"/>
          <a:ext cx="85502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4" name="Rovnice" r:id="rId3" imgW="3721100" imgH="393700" progId="Equation.3">
                  <p:embed/>
                </p:oleObj>
              </mc:Choice>
              <mc:Fallback>
                <p:oleObj name="Rovnice" r:id="rId3" imgW="37211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37681"/>
                        <a:ext cx="85502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043608" y="3212976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012160" y="4716433"/>
            <a:ext cx="449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+mj-lt"/>
              </a:rPr>
              <a:t>=</a:t>
            </a:r>
            <a:endParaRPr lang="cs-CZ" sz="3200" dirty="0">
              <a:latin typeface="+mj-lt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23528" y="4653136"/>
            <a:ext cx="4680520" cy="936104"/>
            <a:chOff x="467544" y="4365104"/>
            <a:chExt cx="4680520" cy="936104"/>
          </a:xfrm>
        </p:grpSpPr>
        <p:graphicFrame>
          <p:nvGraphicFramePr>
            <p:cNvPr id="164874" name="Object 10"/>
            <p:cNvGraphicFramePr>
              <a:graphicFrameLocks noChangeAspect="1"/>
            </p:cNvGraphicFramePr>
            <p:nvPr/>
          </p:nvGraphicFramePr>
          <p:xfrm>
            <a:off x="604838" y="4508500"/>
            <a:ext cx="435451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45" name="Rovnice" r:id="rId5" imgW="1739900" imgH="228600" progId="Equation.3">
                    <p:embed/>
                  </p:oleObj>
                </mc:Choice>
                <mc:Fallback>
                  <p:oleObj name="Rovnice" r:id="rId5" imgW="173990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38" y="4508500"/>
                          <a:ext cx="4354512" cy="573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467544" y="4365104"/>
              <a:ext cx="4680520" cy="9361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15616" y="5949280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Ray casting function</a:t>
            </a:r>
            <a:endParaRPr lang="en-US" sz="2200" dirty="0" smtClean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2519772" y="5301208"/>
            <a:ext cx="25202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44791" y="5617815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0352" y="4744194"/>
            <a:ext cx="2790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 integral are </a:t>
            </a:r>
            <a:r>
              <a:rPr lang="en-US" dirty="0"/>
              <a:t>we </a:t>
            </a:r>
            <a:r>
              <a:rPr lang="en-US" dirty="0" smtClean="0"/>
              <a:t>evaluating, then?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130051" y="1557338"/>
          <a:ext cx="8834437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1" name="Rovnice" r:id="rId3" imgW="4203360" imgH="2082600" progId="Equation.3">
                  <p:embed/>
                </p:oleObj>
              </mc:Choice>
              <mc:Fallback>
                <p:oleObj name="Rovnice" r:id="rId3" imgW="420336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1" y="1557338"/>
                        <a:ext cx="8834437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259632" y="2420888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31640" y="3573016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31640" y="5157192"/>
            <a:ext cx="648072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6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vs. recursion</a:t>
            </a:r>
            <a:r>
              <a:rPr lang="cs-CZ" dirty="0" smtClean="0"/>
              <a:t>: </a:t>
            </a:r>
            <a:r>
              <a:rPr lang="en-US" dirty="0" smtClean="0"/>
              <a:t>Same thing, depends on how we look at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Paths in a high-dimensional path space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Recursive solution of a series of nested (hemi)spherical integrals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1331640" y="2132856"/>
          <a:ext cx="65674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30" name="Rovnice" r:id="rId3" imgW="1866900" imgH="241300" progId="Equation.3">
                  <p:embed/>
                </p:oleObj>
              </mc:Choice>
              <mc:Fallback>
                <p:oleObj name="Rovnice" r:id="rId3" imgW="18669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32856"/>
                        <a:ext cx="6567487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33315"/>
              </p:ext>
            </p:extLst>
          </p:nvPr>
        </p:nvGraphicFramePr>
        <p:xfrm>
          <a:off x="1247775" y="4283496"/>
          <a:ext cx="68802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31" name="Rovnice" r:id="rId5" imgW="1955800" imgH="228600" progId="Equation.3">
                  <p:embed/>
                </p:oleObj>
              </mc:Choice>
              <mc:Fallback>
                <p:oleObj name="Rovnice" r:id="rId5" imgW="19558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283496"/>
                        <a:ext cx="6880225" cy="801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920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interpretation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Angular form of the RE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 smtClean="0"/>
              <a:t>To calculate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</a:t>
            </a:r>
            <a:r>
              <a:rPr lang="en-US" dirty="0" smtClean="0"/>
              <a:t>I need to calculate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’</a:t>
            </a:r>
            <a:r>
              <a:rPr lang="cs-CZ" dirty="0" smtClean="0">
                <a:latin typeface="Symbol" pitchFamily="18" charset="2"/>
              </a:rPr>
              <a:t>), -w</a:t>
            </a:r>
            <a:r>
              <a:rPr lang="cs-CZ" dirty="0" smtClean="0"/>
              <a:t>’</a:t>
            </a:r>
            <a:r>
              <a:rPr lang="cs-CZ" dirty="0" smtClean="0">
                <a:latin typeface="Symbol" pitchFamily="18" charset="2"/>
              </a:rPr>
              <a:t>) </a:t>
            </a:r>
            <a:r>
              <a:rPr lang="en-US" dirty="0" smtClean="0"/>
              <a:t>for all directions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’ </a:t>
            </a:r>
            <a:r>
              <a:rPr lang="en-US" dirty="0" smtClean="0"/>
              <a:t>around the point </a:t>
            </a:r>
            <a:r>
              <a:rPr lang="cs-CZ" b="1" dirty="0" smtClean="0"/>
              <a:t>x</a:t>
            </a:r>
            <a:r>
              <a:rPr lang="cs-CZ" dirty="0" smtClean="0"/>
              <a:t>.</a:t>
            </a:r>
            <a:endParaRPr lang="cs-CZ" dirty="0">
              <a:latin typeface="Symbol" pitchFamily="18" charset="2"/>
            </a:endParaRPr>
          </a:p>
          <a:p>
            <a:r>
              <a:rPr lang="en-US" dirty="0"/>
              <a:t>F</a:t>
            </a:r>
            <a:r>
              <a:rPr lang="en-US" dirty="0" smtClean="0"/>
              <a:t>or the calculation of each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 </a:t>
            </a:r>
            <a:r>
              <a:rPr lang="en-US" dirty="0" smtClean="0"/>
              <a:t>I need to do the same thing recursively</a:t>
            </a:r>
            <a:endParaRPr lang="cs-CZ" dirty="0">
              <a:latin typeface="Symbol" pitchFamily="18" charset="2"/>
            </a:endParaRPr>
          </a:p>
          <a:p>
            <a:r>
              <a:rPr lang="en-US" dirty="0" smtClean="0"/>
              <a:t>etc.</a:t>
            </a:r>
            <a:endParaRPr lang="cs-CZ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33375" y="2108200"/>
          <a:ext cx="8407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1" name="Rovnice" r:id="rId3" imgW="4140200" imgH="393700" progId="Equation.3">
                  <p:embed/>
                </p:oleObj>
              </mc:Choice>
              <mc:Fallback>
                <p:oleObj name="Rovnice" r:id="rId3" imgW="4140200" imgH="393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108200"/>
                        <a:ext cx="8407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56200" y="609282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7677150" y="472440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5229225" y="45815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6237288" y="522922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5229225" y="4941888"/>
            <a:ext cx="2447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6237288" y="5908675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6092825" y="5949950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237288" y="602138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6205538" y="5884863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6040438" y="6042025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7605713" y="5229225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7499350" y="5224463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7443788" y="5224463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7566025" y="5032375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7470775" y="5124450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6067425" y="6067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Gabriola" pitchFamily="82" charset="0"/>
              </a:rPr>
              <a:t>x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669088" y="5373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</a:t>
            </a:r>
            <a:endParaRPr lang="cs-CZ">
              <a:latin typeface="Arial" charset="0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648575" y="501332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,</a:t>
            </a:r>
            <a:r>
              <a:rPr lang="en-US" dirty="0" smtClean="0">
                <a:latin typeface="Symbol" pitchFamily="18" charset="2"/>
              </a:rPr>
              <a:t> w</a:t>
            </a:r>
            <a:r>
              <a:rPr lang="en-US" dirty="0" smtClean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175375" y="47625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’’</a:t>
            </a:r>
            <a:endParaRPr lang="cs-CZ">
              <a:latin typeface="Arial" charset="0"/>
            </a:endParaRPr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5373688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9938" y="5734050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5084763" y="55165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Arial" charset="0"/>
              </a:rPr>
              <a:t>o</a:t>
            </a:r>
            <a:endParaRPr lang="cs-CZ" baseline="-25000" dirty="0">
              <a:latin typeface="Arial" charset="0"/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787775" y="4724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j-lt"/>
              </a:rPr>
              <a:t>r( </a:t>
            </a:r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 err="1">
                <a:latin typeface="+mj-lt"/>
              </a:rPr>
              <a:t>x</a:t>
            </a:r>
            <a:r>
              <a:rPr lang="en-US" dirty="0" err="1">
                <a:latin typeface="+mj-lt"/>
              </a:rPr>
              <a:t>,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+mj-lt"/>
              </a:rPr>
              <a:t>’)</a:t>
            </a:r>
            <a:endParaRPr lang="cs-CZ" dirty="0">
              <a:latin typeface="+mj-lt"/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2" name="TextovéPole 1"/>
          <p:cNvSpPr txBox="1"/>
          <p:nvPr/>
        </p:nvSpPr>
        <p:spPr>
          <a:xfrm>
            <a:off x="5580112" y="836712"/>
            <a:ext cx="350608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We’ve seen this already, right? </a:t>
            </a:r>
          </a:p>
          <a:p>
            <a:r>
              <a:rPr lang="en-US" dirty="0" smtClean="0">
                <a:latin typeface="+mj-lt"/>
              </a:rPr>
              <a:t>But unlike at the beginning of </a:t>
            </a:r>
          </a:p>
          <a:p>
            <a:r>
              <a:rPr lang="en-US" dirty="0" smtClean="0">
                <a:latin typeface="+mj-lt"/>
              </a:rPr>
              <a:t>the lecture, by now we know this</a:t>
            </a:r>
          </a:p>
          <a:p>
            <a:r>
              <a:rPr lang="en-US" dirty="0" smtClean="0">
                <a:latin typeface="+mj-lt"/>
              </a:rPr>
              <a:t>actually solves the RE.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 tracing, v. </a:t>
            </a:r>
            <a:r>
              <a:rPr lang="en-US" dirty="0" smtClean="0"/>
              <a:t>zero  (recursive form)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getLi</a:t>
            </a:r>
            <a:r>
              <a:rPr lang="en-US" sz="2000" b="1" dirty="0" smtClean="0"/>
              <a:t> 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y</a:t>
            </a:r>
            <a:r>
              <a:rPr lang="en-US" sz="2000" dirty="0" smtClean="0"/>
              <a:t> = </a:t>
            </a:r>
            <a:r>
              <a:rPr lang="en-US" sz="2000" dirty="0" err="1" smtClean="0"/>
              <a:t>traceRay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l-GR" sz="2000" dirty="0" smtClean="0"/>
              <a:t>ω)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dirty="0" smtClean="0"/>
              <a:t>return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Le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 + </a:t>
            </a:r>
            <a:r>
              <a:rPr lang="cs-CZ" sz="2000" dirty="0" smtClean="0"/>
              <a:t>			// </a:t>
            </a:r>
            <a:r>
              <a:rPr lang="cs-CZ" sz="2000" dirty="0" err="1" smtClean="0"/>
              <a:t>emitted</a:t>
            </a:r>
            <a:r>
              <a:rPr lang="cs-CZ" sz="2000" dirty="0" smtClean="0"/>
              <a:t> radiance</a:t>
            </a:r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Lr</a:t>
            </a:r>
            <a:r>
              <a:rPr lang="cs-CZ" sz="2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</a:t>
            </a:r>
            <a:r>
              <a:rPr lang="cs-CZ" sz="2000" dirty="0" smtClean="0"/>
              <a:t>			// </a:t>
            </a:r>
            <a:r>
              <a:rPr lang="cs-CZ" sz="2000" dirty="0" err="1" smtClean="0"/>
              <a:t>reflected</a:t>
            </a:r>
            <a:r>
              <a:rPr lang="cs-CZ" sz="2000" dirty="0" smtClean="0"/>
              <a:t> radiance</a:t>
            </a:r>
            <a:endParaRPr lang="el-GR" sz="20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Lr</a:t>
            </a:r>
            <a:r>
              <a:rPr lang="en-US" sz="2000" b="1" dirty="0" smtClean="0"/>
              <a:t>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l-GR" sz="2000" dirty="0" smtClean="0"/>
              <a:t>ω′ = </a:t>
            </a:r>
            <a:r>
              <a:rPr lang="cs-CZ" sz="2000" dirty="0" err="1" smtClean="0"/>
              <a:t>genU</a:t>
            </a:r>
            <a:r>
              <a:rPr lang="en-US" sz="2000" dirty="0" err="1" smtClean="0"/>
              <a:t>niformHemisphereRandom</a:t>
            </a:r>
            <a:r>
              <a:rPr lang="cs-CZ" sz="2000" dirty="0" err="1" smtClean="0"/>
              <a:t>Dir</a:t>
            </a:r>
            <a:r>
              <a:rPr lang="en-US" sz="2000" dirty="0" smtClean="0"/>
              <a:t>(</a:t>
            </a:r>
            <a:r>
              <a:rPr lang="cs-CZ" sz="2000" dirty="0" smtClean="0"/>
              <a:t> </a:t>
            </a:r>
            <a:r>
              <a:rPr lang="en-US" sz="2000" b="1" dirty="0" smtClean="0"/>
              <a:t>n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)</a:t>
            </a:r>
            <a:r>
              <a:rPr lang="cs-CZ" sz="2000" dirty="0" smtClean="0"/>
              <a:t> 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return</a:t>
            </a:r>
            <a:r>
              <a:rPr lang="en-US" sz="2000" dirty="0" smtClean="0"/>
              <a:t> 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* </a:t>
            </a:r>
            <a:r>
              <a:rPr lang="en-US" sz="2000" dirty="0" err="1" smtClean="0"/>
              <a:t>brdf</a:t>
            </a:r>
            <a:r>
              <a:rPr lang="en-US" sz="2000" dirty="0" smtClean="0"/>
              <a:t>(x, </a:t>
            </a:r>
            <a:r>
              <a:rPr lang="el-GR" sz="2000" dirty="0" smtClean="0"/>
              <a:t>ω, ω′) </a:t>
            </a:r>
            <a:r>
              <a:rPr lang="en-US" sz="2000" dirty="0" smtClean="0"/>
              <a:t> </a:t>
            </a:r>
            <a:r>
              <a:rPr lang="el-GR" sz="2000" dirty="0" smtClean="0"/>
              <a:t>*</a:t>
            </a:r>
            <a:r>
              <a:rPr lang="en-US" sz="2000" dirty="0" smtClean="0"/>
              <a:t> dot(</a:t>
            </a:r>
            <a:r>
              <a:rPr lang="en-US" sz="2000" b="1" dirty="0"/>
              <a:t>n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 smtClean="0"/>
              <a:t>), </a:t>
            </a:r>
            <a:r>
              <a:rPr lang="el-GR" sz="2000" dirty="0"/>
              <a:t>ω′</a:t>
            </a:r>
            <a:r>
              <a:rPr lang="en-US" sz="2000" dirty="0" smtClean="0"/>
              <a:t>) *</a:t>
            </a:r>
            <a:r>
              <a:rPr lang="el-GR" sz="2000" dirty="0" smtClean="0"/>
              <a:t> </a:t>
            </a:r>
            <a:r>
              <a:rPr lang="en-US" sz="2000" dirty="0" err="1" smtClean="0"/>
              <a:t>getLi</a:t>
            </a:r>
            <a:r>
              <a:rPr lang="en-US" sz="2000" dirty="0" smtClean="0"/>
              <a:t>(x</a:t>
            </a:r>
            <a:r>
              <a:rPr lang="en-US" sz="2000" dirty="0" smtClean="0"/>
              <a:t>, </a:t>
            </a:r>
            <a:r>
              <a:rPr lang="el-GR" sz="2000" dirty="0" smtClean="0"/>
              <a:t>ω′)</a:t>
            </a: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Path tracing, v. 2012, Arnold </a:t>
            </a:r>
            <a:r>
              <a:rPr lang="cs-CZ" dirty="0" err="1" smtClean="0"/>
              <a:t>Renderer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0037"/>
            <a:ext cx="8352928" cy="50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60932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</a:rPr>
              <a:t>©</a:t>
            </a:r>
            <a:r>
              <a:rPr lang="en-US" dirty="0" smtClean="0">
                <a:latin typeface="+mj-lt"/>
              </a:rPr>
              <a:t> 2012 Columbia Pictures Industries, Inc. All Rights Reserved.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8571" y="4437112"/>
            <a:ext cx="8229600" cy="192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742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en-US" dirty="0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en-US" dirty="0"/>
              <a:t> </a:t>
            </a:r>
            <a:r>
              <a:rPr lang="en-US" dirty="0" smtClean="0"/>
              <a:t>[Kajiya86]</a:t>
            </a:r>
            <a:endParaRPr lang="en-US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r>
              <a:rPr lang="en-US" dirty="0" smtClean="0"/>
              <a:t>Only one secondary ray at each intersection</a:t>
            </a:r>
            <a:endParaRPr lang="cs-CZ" dirty="0" smtClean="0"/>
          </a:p>
          <a:p>
            <a:pPr lvl="1"/>
            <a:r>
              <a:rPr lang="en-US" dirty="0" smtClean="0"/>
              <a:t>Random selection of interaction</a:t>
            </a:r>
            <a:r>
              <a:rPr lang="cs-CZ" dirty="0" smtClean="0"/>
              <a:t> (</a:t>
            </a:r>
            <a:r>
              <a:rPr lang="en-US" dirty="0" smtClean="0"/>
              <a:t>diffuse reflection, refraction, etc.</a:t>
            </a:r>
            <a:r>
              <a:rPr lang="cs-CZ" dirty="0" smtClean="0"/>
              <a:t>, …)</a:t>
            </a:r>
          </a:p>
          <a:p>
            <a:r>
              <a:rPr lang="en-US" dirty="0" smtClean="0"/>
              <a:t>Direct illumination: two strategies</a:t>
            </a:r>
            <a:endParaRPr lang="cs-CZ" dirty="0" smtClean="0"/>
          </a:p>
          <a:p>
            <a:pPr lvl="1"/>
            <a:r>
              <a:rPr lang="en-US" dirty="0" smtClean="0"/>
              <a:t>Hope that the generated secondary ray hits the light source</a:t>
            </a:r>
            <a:r>
              <a:rPr lang="cs-CZ" dirty="0" smtClean="0"/>
              <a:t>, </a:t>
            </a:r>
            <a:r>
              <a:rPr lang="en-US" dirty="0" smtClean="0"/>
              <a:t>or</a:t>
            </a:r>
            <a:endParaRPr lang="cs-CZ" dirty="0" smtClean="0"/>
          </a:p>
          <a:p>
            <a:pPr lvl="1"/>
            <a:r>
              <a:rPr lang="en-US" dirty="0" smtClean="0"/>
              <a:t>Explicitly pick a point on the light source</a:t>
            </a:r>
            <a:endParaRPr lang="cs-CZ" dirty="0" smtClean="0"/>
          </a:p>
          <a:p>
            <a:r>
              <a:rPr lang="en-US" dirty="0" smtClean="0"/>
              <a:t>Trace hundreds of paths through each pixel and </a:t>
            </a:r>
            <a:r>
              <a:rPr lang="en-US" dirty="0"/>
              <a:t>a</a:t>
            </a:r>
            <a:r>
              <a:rPr lang="en-US" dirty="0" smtClean="0"/>
              <a:t>verage the result</a:t>
            </a:r>
            <a:endParaRPr lang="cs-CZ" dirty="0" smtClean="0"/>
          </a:p>
          <a:p>
            <a:r>
              <a:rPr lang="en-US" dirty="0" smtClean="0"/>
              <a:t>Advantage over distributed ray tracing: now branching of the ray tree means no explosion of the number of rays with recursion depth</a:t>
            </a:r>
          </a:p>
          <a:p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local reflection to global light transport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en-US" dirty="0" smtClean="0"/>
              <a:t>Plug for</a:t>
            </a:r>
            <a:r>
              <a:rPr lang="cs-CZ" dirty="0" smtClean="0"/>
              <a:t>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i</a:t>
            </a:r>
            <a:r>
              <a:rPr lang="cs-CZ" baseline="-25000" dirty="0" smtClean="0"/>
              <a:t>  </a:t>
            </a:r>
            <a:r>
              <a:rPr lang="en-US" dirty="0" smtClean="0"/>
              <a:t>into the reflection equation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Incoming radiance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i</a:t>
            </a:r>
            <a:r>
              <a:rPr lang="cs-CZ" dirty="0" smtClean="0"/>
              <a:t> </a:t>
            </a:r>
            <a:r>
              <a:rPr lang="en-US" dirty="0"/>
              <a:t>drops </a:t>
            </a:r>
            <a:r>
              <a:rPr lang="en-US" dirty="0" smtClean="0"/>
              <a:t>out</a:t>
            </a:r>
            <a:endParaRPr lang="cs-CZ" dirty="0"/>
          </a:p>
          <a:p>
            <a:r>
              <a:rPr lang="en-US" dirty="0" smtClean="0"/>
              <a:t>Outgoing radiance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o</a:t>
            </a:r>
            <a:r>
              <a:rPr lang="cs-CZ" dirty="0" smtClean="0"/>
              <a:t> </a:t>
            </a:r>
            <a:r>
              <a:rPr lang="en-US" dirty="0" smtClean="0"/>
              <a:t>at </a:t>
            </a:r>
            <a:r>
              <a:rPr lang="en-US" b="1" dirty="0" smtClean="0"/>
              <a:t>x</a:t>
            </a:r>
            <a:r>
              <a:rPr lang="en-US" dirty="0" smtClean="0"/>
              <a:t> described in terms of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o</a:t>
            </a:r>
            <a:r>
              <a:rPr lang="cs-CZ" dirty="0" smtClean="0"/>
              <a:t> </a:t>
            </a:r>
            <a:r>
              <a:rPr lang="en-US" dirty="0" smtClean="0"/>
              <a:t>at other points in the scene</a:t>
            </a:r>
            <a:endParaRPr lang="en-US" dirty="0"/>
          </a:p>
          <a:p>
            <a:pPr lvl="1"/>
            <a:endParaRPr lang="cs-CZ" dirty="0"/>
          </a:p>
        </p:txBody>
      </p:sp>
      <p:graphicFrame>
        <p:nvGraphicFramePr>
          <p:cNvPr id="164877" name="Object 13"/>
          <p:cNvGraphicFramePr>
            <a:graphicFrameLocks noChangeAspect="1"/>
          </p:cNvGraphicFramePr>
          <p:nvPr/>
        </p:nvGraphicFramePr>
        <p:xfrm>
          <a:off x="467544" y="2330127"/>
          <a:ext cx="82978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9" name="Rovnice" r:id="rId3" imgW="3606800" imgH="635000" progId="Equation.3">
                  <p:embed/>
                </p:oleObj>
              </mc:Choice>
              <mc:Fallback>
                <p:oleObj name="Rovnice" r:id="rId3" imgW="3606800" imgH="63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330127"/>
                        <a:ext cx="8297862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676456" cy="4530725"/>
          </a:xfrm>
        </p:spPr>
        <p:txBody>
          <a:bodyPr/>
          <a:lstStyle/>
          <a:p>
            <a:r>
              <a:rPr lang="en-US" dirty="0" smtClean="0"/>
              <a:t>Remove the subscript “</a:t>
            </a:r>
            <a:r>
              <a:rPr lang="cs-CZ" dirty="0" smtClean="0"/>
              <a:t>o</a:t>
            </a:r>
            <a:r>
              <a:rPr lang="en-US" dirty="0" smtClean="0"/>
              <a:t>”</a:t>
            </a:r>
            <a:r>
              <a:rPr lang="cs-CZ" dirty="0" smtClean="0"/>
              <a:t> </a:t>
            </a:r>
            <a:r>
              <a:rPr lang="en-US" dirty="0" smtClean="0"/>
              <a:t>from the outgoing radiance</a:t>
            </a:r>
            <a:r>
              <a:rPr lang="cs-CZ" dirty="0" smtClean="0"/>
              <a:t>: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dirty="0" smtClean="0"/>
              <a:t>Description of the steady state </a:t>
            </a:r>
            <a:r>
              <a:rPr lang="cs-CZ" dirty="0" smtClean="0"/>
              <a:t>= </a:t>
            </a:r>
            <a:r>
              <a:rPr lang="en-US" b="1" dirty="0" smtClean="0"/>
              <a:t>energy balance</a:t>
            </a:r>
            <a:r>
              <a:rPr lang="en-US" dirty="0" smtClean="0"/>
              <a:t> in the scene</a:t>
            </a:r>
            <a:endParaRPr lang="cs-CZ" dirty="0"/>
          </a:p>
          <a:p>
            <a:r>
              <a:rPr lang="en-US" b="1" dirty="0" smtClean="0"/>
              <a:t>Rendering</a:t>
            </a:r>
            <a:r>
              <a:rPr lang="cs-CZ" dirty="0" smtClean="0"/>
              <a:t> = </a:t>
            </a:r>
            <a:r>
              <a:rPr lang="en-US" dirty="0" smtClean="0"/>
              <a:t>calculate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</a:t>
            </a:r>
            <a:r>
              <a:rPr lang="en-US" dirty="0" smtClean="0"/>
              <a:t>for all points visible through </a:t>
            </a:r>
            <a:r>
              <a:rPr lang="en-US" dirty="0" smtClean="0"/>
              <a:t>pixels, such that it fulfils </a:t>
            </a:r>
            <a:r>
              <a:rPr lang="en-US" dirty="0" smtClean="0"/>
              <a:t>the rendering equation</a:t>
            </a:r>
            <a:endParaRPr lang="cs-CZ" dirty="0"/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14632"/>
              </p:ext>
            </p:extLst>
          </p:nvPr>
        </p:nvGraphicFramePr>
        <p:xfrm>
          <a:off x="715963" y="2330450"/>
          <a:ext cx="78025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13" name="Rovnice" r:id="rId3" imgW="3390840" imgH="634680" progId="Equation.3">
                  <p:embed/>
                </p:oleObj>
              </mc:Choice>
              <mc:Fallback>
                <p:oleObj name="Rovnice" r:id="rId3" imgW="3390840" imgH="6346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2330450"/>
                        <a:ext cx="7802562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2204864"/>
            <a:ext cx="856895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3528" y="1916832"/>
            <a:ext cx="7272337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 smtClean="0">
                <a:latin typeface="+mj-lt"/>
              </a:rPr>
              <a:t>Reflection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smtClean="0">
                <a:latin typeface="+mj-lt"/>
              </a:rPr>
              <a:t>Describes </a:t>
            </a:r>
            <a:r>
              <a:rPr lang="en-US" sz="2200" b="1" dirty="0" smtClean="0">
                <a:latin typeface="+mj-lt"/>
              </a:rPr>
              <a:t>local light reflection</a:t>
            </a:r>
            <a:r>
              <a:rPr lang="en-US" sz="2200" dirty="0" smtClean="0">
                <a:latin typeface="+mj-lt"/>
              </a:rPr>
              <a:t> at a single point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smtClean="0">
                <a:latin typeface="+mj-lt"/>
              </a:rPr>
              <a:t>Integral that can be used to calculate the outgoing radiance if we know the incoming radiance</a:t>
            </a:r>
            <a:endParaRPr lang="en-US" sz="2200" dirty="0">
              <a:latin typeface="+mj-lt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043608" y="4581648"/>
            <a:ext cx="7920880" cy="2159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b="1" dirty="0" smtClean="0">
                <a:latin typeface="+mj-lt"/>
              </a:rPr>
              <a:t>Rendering equation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smtClean="0">
                <a:latin typeface="+mj-lt"/>
              </a:rPr>
              <a:t>Condition on the </a:t>
            </a:r>
            <a:r>
              <a:rPr lang="en-US" sz="2200" b="1" dirty="0" smtClean="0">
                <a:latin typeface="+mj-lt"/>
              </a:rPr>
              <a:t>global distribution of light</a:t>
            </a:r>
            <a:r>
              <a:rPr lang="en-US" sz="2200" dirty="0" smtClean="0">
                <a:latin typeface="+mj-lt"/>
              </a:rPr>
              <a:t> in scene</a:t>
            </a:r>
            <a:endParaRPr lang="cs-CZ" sz="2200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 dirty="0" smtClean="0">
                <a:latin typeface="+mj-lt"/>
              </a:rPr>
              <a:t>Integral equation </a:t>
            </a:r>
            <a:r>
              <a:rPr lang="cs-CZ" sz="2200" dirty="0" smtClean="0">
                <a:latin typeface="+mj-lt"/>
              </a:rPr>
              <a:t>– </a:t>
            </a:r>
            <a:r>
              <a:rPr lang="en-US" sz="2200" dirty="0" smtClean="0">
                <a:latin typeface="+mj-lt"/>
              </a:rPr>
              <a:t>unknown quantity </a:t>
            </a:r>
            <a:r>
              <a:rPr lang="cs-CZ" sz="2200" i="1" dirty="0" smtClean="0">
                <a:latin typeface="+mj-lt"/>
              </a:rPr>
              <a:t>L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on both sides</a:t>
            </a:r>
            <a:endParaRPr lang="en-US" sz="2200" dirty="0">
              <a:latin typeface="+mj-lt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en-US" dirty="0" smtClean="0"/>
              <a:t>Reflection equation </a:t>
            </a:r>
            <a:r>
              <a:rPr lang="cs-CZ" dirty="0" smtClean="0"/>
              <a:t>vs.  </a:t>
            </a:r>
            <a:br>
              <a:rPr lang="cs-CZ" dirty="0" smtClean="0"/>
            </a:br>
            <a:r>
              <a:rPr lang="cs-CZ" dirty="0" smtClean="0"/>
              <a:t>				</a:t>
            </a:r>
            <a:r>
              <a:rPr lang="en-US" dirty="0" smtClean="0"/>
              <a:t>Rendering equation</a:t>
            </a:r>
            <a:endParaRPr lang="en-US" dirty="0"/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1222375" y="4873625"/>
          <a:ext cx="7707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16" name="Rovnice" r:id="rId3" imgW="4267200" imgH="317500" progId="Equation.3">
                  <p:embed/>
                </p:oleObj>
              </mc:Choice>
              <mc:Fallback>
                <p:oleObj name="Rovnice" r:id="rId3" imgW="4267200" imgH="317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873625"/>
                        <a:ext cx="77073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466775" y="2132856"/>
          <a:ext cx="7011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17" name="Rovnice" r:id="rId5" imgW="3848100" imgH="317500" progId="Equation.3">
                  <p:embed/>
                </p:oleObj>
              </mc:Choice>
              <mc:Fallback>
                <p:oleObj name="Rovnice" r:id="rId5" imgW="3848100" imgH="3175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75" y="2132856"/>
                        <a:ext cx="70119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9750" y="1412776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400" dirty="0" smtClean="0">
                <a:latin typeface="+mj-lt"/>
              </a:rPr>
              <a:t>Similar form – different meaning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 – </a:t>
            </a:r>
            <a:r>
              <a:rPr lang="en-US" dirty="0" err="1" smtClean="0"/>
              <a:t>Kajiya</a:t>
            </a:r>
            <a:r>
              <a:rPr lang="cs-CZ" dirty="0" smtClean="0"/>
              <a:t>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6" name="Picture 2" descr="r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222" y="1196752"/>
            <a:ext cx="53315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Path tracing sketch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998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5139</TotalTime>
  <Words>1989</Words>
  <Application>Microsoft Office PowerPoint</Application>
  <PresentationFormat>Předvádění na obrazovce (4:3)</PresentationFormat>
  <Paragraphs>391</Paragraphs>
  <Slides>46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Hrany</vt:lpstr>
      <vt:lpstr>Rovnice</vt:lpstr>
      <vt:lpstr>Editor rovnic 3.0</vt:lpstr>
      <vt:lpstr>Equation</vt:lpstr>
      <vt:lpstr>Computer graphics III –  Rendering equation and its solution</vt:lpstr>
      <vt:lpstr>Global illumination – GI</vt:lpstr>
      <vt:lpstr>Review: Reflection equation</vt:lpstr>
      <vt:lpstr>From local reflection to global light transport</vt:lpstr>
      <vt:lpstr>From local reflection to global light transport</vt:lpstr>
      <vt:lpstr>Rendering equation</vt:lpstr>
      <vt:lpstr>Reflection equation vs.       Rendering equation</vt:lpstr>
      <vt:lpstr>Rendering Equation – Kajiya 1986</vt:lpstr>
      <vt:lpstr>Path tracing sketch </vt:lpstr>
      <vt:lpstr>Recursive unwinding of the RE</vt:lpstr>
      <vt:lpstr>Path tracing, v. zero  (recursive form)</vt:lpstr>
      <vt:lpstr>Back to the theory: Angular and area form of the rendering equation</vt:lpstr>
      <vt:lpstr>Angular vs. area form of the RE</vt:lpstr>
      <vt:lpstr>Angular vs. area form of the RE</vt:lpstr>
      <vt:lpstr>Angular form</vt:lpstr>
      <vt:lpstr>Area form</vt:lpstr>
      <vt:lpstr>Most rendering algorithms = (approximate) solution of the RE </vt:lpstr>
      <vt:lpstr>Most rendering algorithms = (approximate) solution of the RE </vt:lpstr>
      <vt:lpstr>Most rendering algorithms = (approximate) solution of the RE </vt:lpstr>
      <vt:lpstr>From the rendering equation to finite element radiosity  </vt:lpstr>
      <vt:lpstr>From the rendering equation to radiosity</vt:lpstr>
      <vt:lpstr>From the rendering equation to radiosity</vt:lpstr>
      <vt:lpstr>From the rendering equation to radiosity</vt:lpstr>
      <vt:lpstr>From the rendering equation to radiosity</vt:lpstr>
      <vt:lpstr>Classic radiosity equation</vt:lpstr>
      <vt:lpstr>Radiosity method</vt:lpstr>
      <vt:lpstr>The operator form of the RE</vt:lpstr>
      <vt:lpstr>RE is a Fredhom integral equation of the 2nd kind</vt:lpstr>
      <vt:lpstr>Linear operators</vt:lpstr>
      <vt:lpstr>Transport operator </vt:lpstr>
      <vt:lpstr>Solution of the RE in the operator form </vt:lpstr>
      <vt:lpstr>Expansion of the rendering equation</vt:lpstr>
      <vt:lpstr>Expansion of the rendering equation</vt:lpstr>
      <vt:lpstr>A different derivation of the Neumann series</vt:lpstr>
      <vt:lpstr>Rendering equation</vt:lpstr>
      <vt:lpstr>Progressive approximation</vt:lpstr>
      <vt:lpstr>Progressive approximation</vt:lpstr>
      <vt:lpstr>Contractivity of T</vt:lpstr>
      <vt:lpstr>Alright, so what have we achieved?</vt:lpstr>
      <vt:lpstr>What exact integral are we evaluating, then?</vt:lpstr>
      <vt:lpstr>Paths vs. recursion: Same thing, depends on how we look at it</vt:lpstr>
      <vt:lpstr>Recursive interpretation</vt:lpstr>
      <vt:lpstr>Path tracing, v. zero  (recursive form)</vt:lpstr>
      <vt:lpstr>Path tracing, v. 2012, Arnold Renderer</vt:lpstr>
      <vt:lpstr>Prezentace aplikace PowerPoint</vt:lpstr>
      <vt:lpstr>Path tracing [Kajiya86]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Rendering equation and its solution - Computer graphics III (NPGR010)</dc:title>
  <dc:creator>Jaroslav Křivánek</dc:creator>
  <cp:lastModifiedBy>Jaroslav Krivanek</cp:lastModifiedBy>
  <cp:revision>3236</cp:revision>
  <dcterms:created xsi:type="dcterms:W3CDTF">2006-11-17T09:10:54Z</dcterms:created>
  <dcterms:modified xsi:type="dcterms:W3CDTF">2015-11-24T23:01:07Z</dcterms:modified>
</cp:coreProperties>
</file>